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oboto"/>
      <p:regular r:id="rId55"/>
      <p:bold r:id="rId56"/>
      <p:italic r:id="rId57"/>
      <p:boldItalic r:id="rId58"/>
    </p:embeddedFont>
    <p:embeddedFont>
      <p:font typeface="Montserrat"/>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Montserrat-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machinelearners.com/modelos-secuencia/"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LHXXI4-IEns" TargetMode="External"/><Relationship Id="rId3" Type="http://schemas.openxmlformats.org/officeDocument/2006/relationships/hyperlink" Target="https://stackoverflow.com/questions/52138290/how-can-we-define-one-to-one-one-to-many-many-to-one-and-many-to-many-lstm-n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programmer.org/rnn-lstm-gru"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LHXXI4-IEn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understanding-rnns-lstms-and-grus-ed62eb584d90"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illustrated-guide-to-lstms-and-gru-s-a-step-by-step-explanation-44e9eb85bf21" TargetMode="External"/><Relationship Id="rId3" Type="http://schemas.openxmlformats.org/officeDocument/2006/relationships/hyperlink" Target="https://www.youtube.com/watch?v=8HyCNIVRbSU"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programmer.org/rnn-lstm-gru"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nimated-rnn-lstm-and-gru-ef124d06cf45"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nimated-rnn-lstm-and-gru-ef124d06cf45"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52138290/how-can-we-define-one-to-one-one-to-many-many-to-one-and-many-to-many-lstm-ne"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f375056fd6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gf375056fd6_0_1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375056fd6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375056fd6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Laurence Moroney</a:t>
            </a:r>
            <a:r>
              <a:rPr lang="en">
                <a:solidFill>
                  <a:schemeClr val="dk1"/>
                </a:solidFill>
              </a:rPr>
              <a:t> leads AI Advocacy at Google, with a vision to make AI easy for developers and to widen access to ML careers for everyone.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375056fd6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375056fd6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375056fd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375056fd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375056fd6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375056fd6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375056fd6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375056fd6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375056fd6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375056fd6_0_1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hlinkClick r:id="rId2"/>
              </a:rPr>
              <a:t>https://themachinelearners.com/modelos-secuencia/</a:t>
            </a:r>
            <a:endParaRPr sz="2000">
              <a:solidFill>
                <a:schemeClr val="dk1"/>
              </a:solidFill>
            </a:endParaRPr>
          </a:p>
          <a:p>
            <a:pPr indent="0" lvl="0" marL="0" rtl="0" algn="l">
              <a:spcBef>
                <a:spcPts val="0"/>
              </a:spcBef>
              <a:spcAft>
                <a:spcPts val="0"/>
              </a:spcAft>
              <a:buNone/>
            </a:pPr>
            <a:r>
              <a:rPr lang="en" sz="1350">
                <a:solidFill>
                  <a:srgbClr val="333333"/>
                </a:solidFill>
                <a:highlight>
                  <a:srgbClr val="FFFFFF"/>
                </a:highlight>
              </a:rPr>
              <a:t>Esto es porque tanto </a:t>
            </a:r>
            <a:r>
              <a:rPr b="1" lang="en" sz="1350">
                <a:solidFill>
                  <a:srgbClr val="333333"/>
                </a:solidFill>
                <a:highlight>
                  <a:srgbClr val="FFFFFF"/>
                </a:highlight>
              </a:rPr>
              <a:t>las letras que preceden como las posteriores nos aportan mucha información</a:t>
            </a:r>
            <a:r>
              <a:rPr lang="en" sz="1350">
                <a:solidFill>
                  <a:srgbClr val="333333"/>
                </a:solidFill>
                <a:highlight>
                  <a:srgbClr val="FFFFFF"/>
                </a:highlight>
              </a:rPr>
              <a:t> para saber cuál toca.</a:t>
            </a:r>
            <a:endParaRPr sz="2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375056fd6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375056fd6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Estamos rodeados de secuencias. </a:t>
            </a:r>
            <a:r>
              <a:rPr lang="en"/>
              <a:t>Sound</a:t>
            </a:r>
            <a:r>
              <a:rPr lang="en"/>
              <a:t> waves, sentences, electrocardiograma, acciones, datos geneticos/genomicos,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375056fd6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375056fd6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https://www.youtube.com/watch?v=LHXXI4-IEns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 razón principal por la que las redes recurrentes son más interesantes es que nos permiten operar sobre secuencias de vectores: secuencias en la entrada, en la salida o, en el caso más general, en ambas.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https://stackoverflow.com/questions/52138290/how-can-we-define-one-to-one-one-to-many-many-to-one-and-many-to-many-lstm-ne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375056fd6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375056fd6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 clase pasada hablabamos de que DL atiende problemas con dos enfoques: modelos no sequential y modelos secuenciales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375056fd6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375056fd6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41848"/>
                </a:solidFill>
                <a:latin typeface="Montserrat"/>
                <a:ea typeface="Montserrat"/>
                <a:cs typeface="Montserrat"/>
                <a:sym typeface="Montserrat"/>
              </a:rPr>
              <a:t>Es decir, estas neuronas permiten utilizar salidas anteriores como entradas de otros nodos a la vez que se mantienen capas ocultas en la arquitectura. </a:t>
            </a:r>
            <a:endParaRPr sz="13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300">
                <a:solidFill>
                  <a:srgbClr val="441848"/>
                </a:solidFill>
                <a:latin typeface="Montserrat"/>
                <a:ea typeface="Montserrat"/>
                <a:cs typeface="Montserrat"/>
                <a:sym typeface="Montserrat"/>
              </a:rPr>
              <a:t>RNN mantienen un estado interno que se actualiza en cada uno de los pasos que toma el procesamiento de la secuencia. Aplicando una relación de recurrencia .</a:t>
            </a:r>
            <a:endParaRPr sz="13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300">
              <a:solidFill>
                <a:srgbClr val="441848"/>
              </a:solidFill>
              <a:latin typeface="Montserrat"/>
              <a:ea typeface="Montserrat"/>
              <a:cs typeface="Montserrat"/>
              <a:sym typeface="Montserrat"/>
            </a:endParaRPr>
          </a:p>
          <a:p>
            <a:pPr indent="0" lvl="0" marL="0" rtl="0" algn="l">
              <a:spcBef>
                <a:spcPts val="0"/>
              </a:spcBef>
              <a:spcAft>
                <a:spcPts val="0"/>
              </a:spcAft>
              <a:buNone/>
            </a:pPr>
            <a:r>
              <a:rPr lang="en"/>
              <a:t>Cada uno de los pasos </a:t>
            </a:r>
            <a:r>
              <a:rPr lang="en"/>
              <a:t>tendrá</a:t>
            </a:r>
            <a:r>
              <a:rPr lang="en"/>
              <a:t> su dato de entrada (input) aislado, ya que representa en un momento/ paso </a:t>
            </a:r>
            <a:r>
              <a:rPr lang="en"/>
              <a:t>específico</a:t>
            </a:r>
            <a:r>
              <a:rPr lang="en"/>
              <a:t> de nuestra secuencia. Por lo que debemos de ser capaces de transmitir </a:t>
            </a:r>
            <a:r>
              <a:rPr lang="en"/>
              <a:t>información</a:t>
            </a:r>
            <a:r>
              <a:rPr lang="en"/>
              <a:t> que obtenemos de ese paso a los paso que vienen posteriormente a </a:t>
            </a:r>
            <a:r>
              <a:rPr lang="en"/>
              <a:t>través</a:t>
            </a:r>
            <a:r>
              <a:rPr lang="en"/>
              <a:t> del tiempo.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Intentando hacer esa </a:t>
            </a:r>
            <a:r>
              <a:rPr lang="en"/>
              <a:t>transmisión, introducimos lo que es la memoria interna o el estado de la celula (C), que es la memoria que mantendrá la neurona y la propia red. Que la ira pasando paso a paso a traves del tiempo.</a:t>
            </a:r>
            <a:r>
              <a:rPr lang="en"/>
              <a:t>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Asi que considerando que trabajamos con datos secuenciales es muy probable que la última salida esté afectada/influenciada (sera dependiente) por lo que tenemos como entrada de algun paso anterior.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El concepto de recurrencia es lo que nos trae las operaciones clave detras de las RNN.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Estas redes contienen LOOPS, permiten a la información persistir a través del tiempo..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f375056f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f375056fd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375056fd6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375056fd6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https://stanford.edu/~shervine/teaching/cs-230/cheatsheet-recurrent-neural-networks</a:t>
            </a:r>
            <a:endParaRPr sz="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375056fd6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375056fd6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375056fd6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375056fd6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375056fd6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375056fd6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3 tipos de RNN </a:t>
            </a:r>
            <a:endParaRPr/>
          </a:p>
          <a:p>
            <a:pPr indent="0" lvl="0" marL="0" rtl="0" algn="l">
              <a:spcBef>
                <a:spcPts val="0"/>
              </a:spcBef>
              <a:spcAft>
                <a:spcPts val="0"/>
              </a:spcAft>
              <a:buNone/>
            </a:pPr>
            <a:r>
              <a:rPr lang="en"/>
              <a:t>Y sus diagramas de UNIDADES de memoria/ recurrencia</a:t>
            </a:r>
            <a:endParaRPr/>
          </a:p>
          <a:p>
            <a:pPr indent="0" lvl="0" marL="0" rtl="0" algn="l">
              <a:spcBef>
                <a:spcPts val="0"/>
              </a:spcBef>
              <a:spcAft>
                <a:spcPts val="0"/>
              </a:spcAft>
              <a:buNone/>
            </a:pPr>
            <a:r>
              <a:rPr lang="en" sz="800" u="sng">
                <a:solidFill>
                  <a:srgbClr val="0097A7"/>
                </a:solidFill>
                <a:latin typeface="Montserrat"/>
                <a:ea typeface="Montserrat"/>
                <a:cs typeface="Montserrat"/>
                <a:sym typeface="Montserrat"/>
                <a:hlinkClick r:id="rId2">
                  <a:extLst>
                    <a:ext uri="{A12FA001-AC4F-418D-AE19-62706E023703}">
                      <ahyp:hlinkClr val="tx"/>
                    </a:ext>
                  </a:extLst>
                </a:hlinkClick>
              </a:rPr>
              <a:t>http://dprogrammer.org/rnn-lstm-gru</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375056fd6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375056fd6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Compartir </a:t>
            </a:r>
            <a:endParaRPr/>
          </a:p>
          <a:p>
            <a:pPr indent="0" lvl="0" marL="0" rtl="0" algn="l">
              <a:spcBef>
                <a:spcPts val="0"/>
              </a:spcBef>
              <a:spcAft>
                <a:spcPts val="0"/>
              </a:spcAft>
              <a:buNone/>
            </a:pPr>
            <a:r>
              <a:rPr lang="en" sz="2000" u="sng">
                <a:solidFill>
                  <a:schemeClr val="hlink"/>
                </a:solidFill>
                <a:hlinkClick r:id="rId2"/>
              </a:rPr>
              <a:t>https://www.youtube.com/watch?v=LHXXI4-IEns</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solidFill>
                <a:schemeClr val="dk1"/>
              </a:solidFill>
            </a:endParaRPr>
          </a:p>
          <a:p>
            <a:pPr indent="0" lvl="0" marL="0" rtl="0" algn="l">
              <a:spcBef>
                <a:spcPts val="0"/>
              </a:spcBef>
              <a:spcAft>
                <a:spcPts val="0"/>
              </a:spcAft>
              <a:buNone/>
            </a:pPr>
            <a:r>
              <a:t/>
            </a:r>
            <a:endParaRPr sz="17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375056fd6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375056fd6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http://dprogrammer.org/rnn-lstm-gru</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375056fd6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375056fd6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r:id="rId2"/>
              </a:rPr>
              <a:t>https://towardsdatascience.com/understanding-rnns-lstms-and-grus-ed62eb584d90</a:t>
            </a:r>
            <a:endParaRPr sz="1500">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24292E"/>
                </a:solidFill>
                <a:highlight>
                  <a:srgbClr val="FFFFFF"/>
                </a:highlight>
              </a:rPr>
              <a:t>The vanishing and exploding gradient phenomena are often encountered in the context of RNNs. The reason why they happen is that it is difficult to capture long term dependencies because of multiplicative gradient that can be exponentially decreasing/increasing with respect to the number of layers.</a:t>
            </a:r>
            <a:endParaRPr sz="15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375056fd6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375056fd6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375056fd6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375056fd6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latin typeface="Montserrat"/>
                <a:ea typeface="Montserrat"/>
                <a:cs typeface="Montserrat"/>
                <a:sym typeface="Montserrat"/>
                <a:hlinkClick r:id="rId2"/>
              </a:rPr>
              <a:t>https://towardsdatascience.com/illustrated-guide-to-lstms-and-gru-s-a-step-by-step-explanation-44e9eb85bf21</a:t>
            </a:r>
            <a:r>
              <a:rPr lang="en" sz="1400">
                <a:solidFill>
                  <a:schemeClr val="dk1"/>
                </a:solidFill>
                <a:latin typeface="Montserrat"/>
                <a:ea typeface="Montserrat"/>
                <a:cs typeface="Montserrat"/>
                <a:sym typeface="Montserrat"/>
              </a:rPr>
              <a:t> ¿porque esto nos esta sirviendo para nlp?</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600">
                <a:solidFill>
                  <a:srgbClr val="292929"/>
                </a:solidFill>
                <a:latin typeface="Montserrat"/>
                <a:ea typeface="Montserrat"/>
                <a:cs typeface="Montserrat"/>
                <a:sym typeface="Montserrat"/>
              </a:rPr>
              <a:t>To review, the Forget gate decides what is relevant to keep from prior steps. </a:t>
            </a:r>
            <a:endParaRPr sz="1600">
              <a:solidFill>
                <a:srgbClr val="292929"/>
              </a:solidFill>
              <a:latin typeface="Montserrat"/>
              <a:ea typeface="Montserrat"/>
              <a:cs typeface="Montserrat"/>
              <a:sym typeface="Montserrat"/>
            </a:endParaRPr>
          </a:p>
          <a:p>
            <a:pPr indent="0" lvl="0" marL="0" rtl="0" algn="l">
              <a:spcBef>
                <a:spcPts val="0"/>
              </a:spcBef>
              <a:spcAft>
                <a:spcPts val="0"/>
              </a:spcAft>
              <a:buNone/>
            </a:pPr>
            <a:r>
              <a:rPr lang="en" sz="1600">
                <a:solidFill>
                  <a:srgbClr val="292929"/>
                </a:solidFill>
                <a:latin typeface="Montserrat"/>
                <a:ea typeface="Montserrat"/>
                <a:cs typeface="Montserrat"/>
                <a:sym typeface="Montserrat"/>
              </a:rPr>
              <a:t>The input gate decides what information is relevant to add from the current step. </a:t>
            </a:r>
            <a:endParaRPr sz="1600">
              <a:solidFill>
                <a:srgbClr val="292929"/>
              </a:solidFill>
              <a:latin typeface="Montserrat"/>
              <a:ea typeface="Montserrat"/>
              <a:cs typeface="Montserrat"/>
              <a:sym typeface="Montserrat"/>
            </a:endParaRPr>
          </a:p>
          <a:p>
            <a:pPr indent="0" lvl="0" marL="0" rtl="0" algn="l">
              <a:spcBef>
                <a:spcPts val="0"/>
              </a:spcBef>
              <a:spcAft>
                <a:spcPts val="0"/>
              </a:spcAft>
              <a:buNone/>
            </a:pPr>
            <a:r>
              <a:rPr lang="en" sz="1600">
                <a:solidFill>
                  <a:srgbClr val="292929"/>
                </a:solidFill>
                <a:latin typeface="Montserrat"/>
                <a:ea typeface="Montserrat"/>
                <a:cs typeface="Montserrat"/>
                <a:sym typeface="Montserrat"/>
              </a:rPr>
              <a:t>The output gate determines what the next hidden state should be</a:t>
            </a:r>
            <a:endParaRPr sz="1600">
              <a:solidFill>
                <a:srgbClr val="292929"/>
              </a:solidFill>
              <a:latin typeface="Montserrat"/>
              <a:ea typeface="Montserrat"/>
              <a:cs typeface="Montserrat"/>
              <a:sym typeface="Montserrat"/>
            </a:endParaRPr>
          </a:p>
          <a:p>
            <a:pPr indent="0" lvl="0" marL="0" rtl="0" algn="l">
              <a:spcBef>
                <a:spcPts val="0"/>
              </a:spcBef>
              <a:spcAft>
                <a:spcPts val="0"/>
              </a:spcAft>
              <a:buNone/>
            </a:pPr>
            <a:r>
              <a:t/>
            </a:r>
            <a:endParaRPr sz="1600">
              <a:solidFill>
                <a:srgbClr val="292929"/>
              </a:solidFill>
              <a:latin typeface="Montserrat"/>
              <a:ea typeface="Montserrat"/>
              <a:cs typeface="Montserrat"/>
              <a:sym typeface="Montserrat"/>
            </a:endParaRPr>
          </a:p>
          <a:p>
            <a:pPr indent="0" lvl="0" marL="0" rtl="0" algn="l">
              <a:spcBef>
                <a:spcPts val="0"/>
              </a:spcBef>
              <a:spcAft>
                <a:spcPts val="0"/>
              </a:spcAft>
              <a:buNone/>
            </a:pPr>
            <a:r>
              <a:rPr lang="en" sz="1600">
                <a:solidFill>
                  <a:srgbClr val="292929"/>
                </a:solidFill>
                <a:latin typeface="Montserrat"/>
                <a:ea typeface="Montserrat"/>
                <a:cs typeface="Montserrat"/>
                <a:sym typeface="Montserrat"/>
              </a:rPr>
              <a:t>Compartir</a:t>
            </a:r>
            <a:endParaRPr sz="1600">
              <a:solidFill>
                <a:srgbClr val="292929"/>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200" u="sng">
                <a:solidFill>
                  <a:srgbClr val="0097A7"/>
                </a:solidFill>
                <a:latin typeface="Montserrat"/>
                <a:ea typeface="Montserrat"/>
                <a:cs typeface="Montserrat"/>
                <a:sym typeface="Montserrat"/>
                <a:hlinkClick r:id="rId3">
                  <a:extLst>
                    <a:ext uri="{A12FA001-AC4F-418D-AE19-62706E023703}">
                      <ahyp:hlinkClr val="tx"/>
                    </a:ext>
                  </a:extLst>
                </a:hlinkClick>
              </a:rPr>
              <a:t>https://www.youtube.com/watch?v=8HyCNIVRbSU</a:t>
            </a:r>
            <a:endParaRPr sz="1600">
              <a:solidFill>
                <a:srgbClr val="292929"/>
              </a:solidFill>
              <a:latin typeface="Montserrat"/>
              <a:ea typeface="Montserrat"/>
              <a:cs typeface="Montserrat"/>
              <a:sym typeface="Montserra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375056fd6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f375056fd6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375056f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f375056fd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375056fd6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375056fd6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2"/>
              </a:rPr>
              <a:t>http://dprogrammer.org/rnn-lstm-gru</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(1) Decide what to forget (state)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(2) Decide what to remember (state)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(3) The actual “forgetting” and update of the state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(4) Production of the output</a:t>
            </a: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375056fd6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375056fd6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GRU’s got rid of the cell state and used the hidden state to transfer information. It also only has two gates, a reset gate and update gate.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375056fd6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375056fd6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375056fd6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375056fd6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http://dprogrammer.org/rnn-lstm-gru</a:t>
            </a:r>
            <a:endParaRPr sz="1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75056fd6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375056fd6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375056fd6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375056fd6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u="sng">
                <a:solidFill>
                  <a:srgbClr val="0097A7"/>
                </a:solidFill>
                <a:latin typeface="Montserrat"/>
                <a:ea typeface="Montserrat"/>
                <a:cs typeface="Montserrat"/>
                <a:sym typeface="Montserrat"/>
                <a:hlinkClick r:id="rId2">
                  <a:extLst>
                    <a:ext uri="{A12FA001-AC4F-418D-AE19-62706E023703}">
                      <ahyp:hlinkClr val="tx"/>
                    </a:ext>
                  </a:extLst>
                </a:hlinkClick>
              </a:rPr>
              <a:t>https://towardsdatascience.com/animated-rnn-lstm-and-gru-ef124d06cf45</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375056fd6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375056fd6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 clase pasada hablabamos de que DL atiende problemas con dos enfoques: modelos no sequential y modelos secuenciales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375056fd6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f375056fd6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375056fd6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375056fd6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f375056fd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f375056fd6_0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375056fd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f375056fd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375056fd6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f375056fd6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375056fd6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375056fd6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https://www.youtube.com/watch?v=8HyCNIVRbSU</a:t>
            </a:r>
            <a:endParaRPr sz="1200">
              <a:solidFill>
                <a:schemeClr val="dk1"/>
              </a:solidFill>
            </a:endParaRPr>
          </a:p>
          <a:p>
            <a:pPr indent="0" lvl="0" marL="0" rtl="0" algn="l">
              <a:spcBef>
                <a:spcPts val="0"/>
              </a:spcBef>
              <a:spcAft>
                <a:spcPts val="0"/>
              </a:spcAft>
              <a:buNone/>
            </a:pPr>
            <a:r>
              <a:t/>
            </a:r>
            <a:endParaRPr sz="17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375056fd6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375056fd6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375056fd6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f375056fd6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rgbClr val="0097A7"/>
                </a:solidFill>
                <a:latin typeface="Montserrat"/>
                <a:ea typeface="Montserrat"/>
                <a:cs typeface="Montserrat"/>
                <a:sym typeface="Montserrat"/>
                <a:hlinkClick r:id="rId2">
                  <a:extLst>
                    <a:ext uri="{A12FA001-AC4F-418D-AE19-62706E023703}">
                      <ahyp:hlinkClr val="tx"/>
                    </a:ext>
                  </a:extLst>
                </a:hlinkClick>
              </a:rPr>
              <a:t>https://towardsdatascience.com/animated-rnn-lstm-and-gru-ef124d06cf45</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375056fd6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375056fd6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Estas redes contienen LOOPS, permiten a la información persistir a través del tiempo.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375056fd6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375056fd6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 clase pasada hablabamos de que DL atiende problemas con dos enfoques: modelos no sequential y modelos secuenciales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375056fd6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375056fd6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f375056fd6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f375056fd6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La razón principal por la que las redes recurrentes son más interesantes es que nos permiten operar sobre secuencias de vectores: secuencias en la entrada, en la salida o, en el caso más general, en ambas.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https://stackoverflow.com/questions/52138290/how-can-we-define-one-to-one-one-to-many-many-to-one-and-many-to-many-lstm-ne</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375056fd6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375056fd6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375056fd6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375056fd6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375056fd6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f375056fd6_0_1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375056fd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375056fd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375056fd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375056fd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375056fd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375056fd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lang="en" sz="1500">
                <a:solidFill>
                  <a:srgbClr val="441848"/>
                </a:solidFill>
                <a:latin typeface="Montserrat"/>
                <a:ea typeface="Montserrat"/>
                <a:cs typeface="Montserrat"/>
                <a:sym typeface="Montserrat"/>
              </a:rPr>
              <a:t>¡Recursos!</a:t>
            </a:r>
            <a:endParaRPr sz="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375056fd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375056fd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Laurence Moroney</a:t>
            </a:r>
            <a:r>
              <a:rPr lang="en">
                <a:solidFill>
                  <a:schemeClr val="dk1"/>
                </a:solidFill>
              </a:rPr>
              <a:t> leads AI Advocacy at Google, with a vision to make AI easy for developers and to widen access to ML careers for everyone.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 name="Google Shape;52;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www.youtube.com/watch?v=SEnXr6v2ifU" TargetMode="External"/><Relationship Id="rId4" Type="http://schemas.openxmlformats.org/officeDocument/2006/relationships/hyperlink" Target="https://www.youtube.com/watch?v=qjrad0V0uJE" TargetMode="External"/><Relationship Id="rId5" Type="http://schemas.openxmlformats.org/officeDocument/2006/relationships/hyperlink" Target="http://introtodeeplearning.com/" TargetMode="External"/><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hyperlink" Target="https://www.tensorflow.org/text/guide/word_embeddings" TargetMode="External"/><Relationship Id="rId5" Type="http://schemas.openxmlformats.org/officeDocument/2006/relationships/hyperlink" Target="https://www.tensorflow.org/tutorials/text/image_captioning" TargetMode="External"/><Relationship Id="rId6" Type="http://schemas.openxmlformats.org/officeDocument/2006/relationships/hyperlink" Target="https://www.tensorflow.org/text/tutorials/nmt_with_attention" TargetMode="External"/><Relationship Id="rId7" Type="http://schemas.openxmlformats.org/officeDocument/2006/relationships/hyperlink" Target="https://www.tensorflow.org/text/tutorials/text_gener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2.gif"/><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hyperlink" Target="https://www.researchgate.net/publication/13853244_Long_Short-term_Memory" TargetMode="External"/><Relationship Id="rId5" Type="http://schemas.openxmlformats.org/officeDocument/2006/relationships/hyperlink" Target="https://arxiv.org/abs/1409.1259" TargetMode="External"/><Relationship Id="rId6" Type="http://schemas.openxmlformats.org/officeDocument/2006/relationships/hyperlink" Target="https://arxiv.org/abs/1409.1259" TargetMode="External"/><Relationship Id="rId7" Type="http://schemas.openxmlformats.org/officeDocument/2006/relationships/hyperlink" Target="https://arxiv.org/abs/1409.125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4.gif"/><Relationship Id="rId4" Type="http://schemas.openxmlformats.org/officeDocument/2006/relationships/image" Target="../media/image41.gif"/><Relationship Id="rId5" Type="http://schemas.openxmlformats.org/officeDocument/2006/relationships/image" Target="../media/image43.gif"/><Relationship Id="rId6" Type="http://schemas.openxmlformats.org/officeDocument/2006/relationships/image" Target="../media/image4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0.gif"/><Relationship Id="rId4" Type="http://schemas.openxmlformats.org/officeDocument/2006/relationships/image" Target="../media/image55.gif"/><Relationship Id="rId5" Type="http://schemas.openxmlformats.org/officeDocument/2006/relationships/image" Target="../media/image53.gif"/><Relationship Id="rId6"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towardsdatascience.com/illustrated-guide-to-lstms-and-gru-s-a-step-by-step-explanation-44e9eb85bf21" TargetMode="External"/><Relationship Id="rId4" Type="http://schemas.openxmlformats.org/officeDocument/2006/relationships/image" Target="../media/image7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58.gif"/><Relationship Id="rId5" Type="http://schemas.openxmlformats.org/officeDocument/2006/relationships/hyperlink" Target="https://www.researchgate.net/publication/13853244_Long_Short-term_Memory" TargetMode="External"/><Relationship Id="rId6" Type="http://schemas.openxmlformats.org/officeDocument/2006/relationships/image" Target="../media/image4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hyperlink" Target="https://towardsdatascience.com/understanding-rnns-lstms-and-grus-ed62eb584d90" TargetMode="External"/><Relationship Id="rId5" Type="http://schemas.openxmlformats.org/officeDocument/2006/relationships/image" Target="../media/image52.gif"/><Relationship Id="rId6" Type="http://schemas.openxmlformats.org/officeDocument/2006/relationships/image" Target="../media/image57.png"/><Relationship Id="rId7" Type="http://schemas.openxmlformats.org/officeDocument/2006/relationships/image" Target="../media/image61.png"/><Relationship Id="rId8"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hyperlink" Target="https://arxiv.org/abs/1409.1259" TargetMode="External"/><Relationship Id="rId5" Type="http://schemas.openxmlformats.org/officeDocument/2006/relationships/hyperlink" Target="https://arxiv.org/abs/1409.1259" TargetMode="External"/><Relationship Id="rId6" Type="http://schemas.openxmlformats.org/officeDocument/2006/relationships/hyperlink" Target="https://arxiv.org/abs/1409.125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2.gif"/><Relationship Id="rId4" Type="http://schemas.openxmlformats.org/officeDocument/2006/relationships/image" Target="../media/image68.gif"/><Relationship Id="rId5"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6.png"/><Relationship Id="rId6"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7.gif"/><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s://colab.research.google.com/drive/1i8RPYI9grbF5mmAEg2fJ05_SW0VAaqug?usp=sha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1" Type="http://schemas.openxmlformats.org/officeDocument/2006/relationships/image" Target="../media/image58.gif"/><Relationship Id="rId10" Type="http://schemas.openxmlformats.org/officeDocument/2006/relationships/image" Target="../media/image81.gif"/><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8.png"/><Relationship Id="rId9" Type="http://schemas.openxmlformats.org/officeDocument/2006/relationships/image" Target="../media/image83.gif"/><Relationship Id="rId5" Type="http://schemas.openxmlformats.org/officeDocument/2006/relationships/image" Target="../media/image51.png"/><Relationship Id="rId6" Type="http://schemas.openxmlformats.org/officeDocument/2006/relationships/image" Target="../media/image44.gif"/><Relationship Id="rId7" Type="http://schemas.openxmlformats.org/officeDocument/2006/relationships/image" Target="../media/image79.gif"/><Relationship Id="rId8"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84.png"/></Relationships>
</file>

<file path=ppt/slides/_rels/slide43.xml.rels><?xml version="1.0" encoding="UTF-8" standalone="yes"?><Relationships xmlns="http://schemas.openxmlformats.org/package/2006/relationships"><Relationship Id="rId11" Type="http://schemas.openxmlformats.org/officeDocument/2006/relationships/image" Target="../media/image62.gif"/><Relationship Id="rId10" Type="http://schemas.openxmlformats.org/officeDocument/2006/relationships/image" Target="../media/image68.gif"/><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92.gif"/><Relationship Id="rId4" Type="http://schemas.openxmlformats.org/officeDocument/2006/relationships/hyperlink" Target="https://keras.io/layers/recurrent/" TargetMode="External"/><Relationship Id="rId9" Type="http://schemas.openxmlformats.org/officeDocument/2006/relationships/hyperlink" Target="https://www.tensorflow.org/api_docs/python/tf/nn/rnn_cell/BasicLSTMCell" TargetMode="External"/><Relationship Id="rId5" Type="http://schemas.openxmlformats.org/officeDocument/2006/relationships/hyperlink" Target="https://keras.io/layers/recurrent/#lstm" TargetMode="External"/><Relationship Id="rId6" Type="http://schemas.openxmlformats.org/officeDocument/2006/relationships/hyperlink" Target="https://keras.io/layers/recurrent/#lstm" TargetMode="External"/><Relationship Id="rId7" Type="http://schemas.openxmlformats.org/officeDocument/2006/relationships/hyperlink" Target="https://pytorch.org/docs/stable/nn.html#rnn" TargetMode="External"/><Relationship Id="rId8" Type="http://schemas.openxmlformats.org/officeDocument/2006/relationships/hyperlink" Target="https://pytorch.org/docs/stable/nn.html#rn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90.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89.gif"/><Relationship Id="rId4" Type="http://schemas.openxmlformats.org/officeDocument/2006/relationships/image" Target="../media/image85.gif"/><Relationship Id="rId5" Type="http://schemas.openxmlformats.org/officeDocument/2006/relationships/image" Target="../media/image42.gif"/><Relationship Id="rId6" Type="http://schemas.openxmlformats.org/officeDocument/2006/relationships/image" Target="../media/image95.gif"/><Relationship Id="rId7"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3.jpg"/><Relationship Id="rId4" Type="http://schemas.openxmlformats.org/officeDocument/2006/relationships/image" Target="../media/image97.jpg"/><Relationship Id="rId5" Type="http://schemas.openxmlformats.org/officeDocument/2006/relationships/image" Target="../media/image91.png"/></Relationships>
</file>

<file path=ppt/slides/_rels/slide48.xml.rels><?xml version="1.0" encoding="UTF-8" standalone="yes"?><Relationships xmlns="http://schemas.openxmlformats.org/package/2006/relationships"><Relationship Id="rId10" Type="http://schemas.openxmlformats.org/officeDocument/2006/relationships/image" Target="../media/image93.png"/><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hyperlink" Target="https://towardsdatascience.com/sentiment-analysis-using-lstm-step-by-step-50d074f09948" TargetMode="External"/><Relationship Id="rId9" Type="http://schemas.openxmlformats.org/officeDocument/2006/relationships/image" Target="../media/image96.png"/><Relationship Id="rId5" Type="http://schemas.openxmlformats.org/officeDocument/2006/relationships/image" Target="../media/image87.png"/><Relationship Id="rId6" Type="http://schemas.openxmlformats.org/officeDocument/2006/relationships/image" Target="../media/image74.png"/><Relationship Id="rId7" Type="http://schemas.openxmlformats.org/officeDocument/2006/relationships/image" Target="../media/image82.png"/><Relationship Id="rId8" Type="http://schemas.openxmlformats.org/officeDocument/2006/relationships/image" Target="../media/image75.png"/></Relationships>
</file>

<file path=ppt/slides/_rels/slide49.xml.rels><?xml version="1.0" encoding="UTF-8" standalone="yes"?><Relationships xmlns="http://schemas.openxmlformats.org/package/2006/relationships"><Relationship Id="rId11" Type="http://schemas.openxmlformats.org/officeDocument/2006/relationships/image" Target="../media/image94.png"/><Relationship Id="rId10" Type="http://schemas.openxmlformats.org/officeDocument/2006/relationships/image" Target="../media/image62.gif"/><Relationship Id="rId13" Type="http://schemas.openxmlformats.org/officeDocument/2006/relationships/image" Target="../media/image68.gif"/><Relationship Id="rId12" Type="http://schemas.openxmlformats.org/officeDocument/2006/relationships/image" Target="../media/image92.gif"/><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hyperlink" Target="https://towardsdatascience.com/animated-rnn-lstm-and-gru-ef124d06cf45" TargetMode="External"/><Relationship Id="rId4" Type="http://schemas.openxmlformats.org/officeDocument/2006/relationships/hyperlink" Target="https://keras.io/layers/recurrent/" TargetMode="External"/><Relationship Id="rId9" Type="http://schemas.openxmlformats.org/officeDocument/2006/relationships/hyperlink" Target="https://www.tensorflow.org/api_docs/python/tf/nn/rnn_cell/BasicLSTMCell" TargetMode="External"/><Relationship Id="rId5" Type="http://schemas.openxmlformats.org/officeDocument/2006/relationships/hyperlink" Target="https://keras.io/layers/recurrent/#lstm" TargetMode="External"/><Relationship Id="rId6" Type="http://schemas.openxmlformats.org/officeDocument/2006/relationships/hyperlink" Target="https://keras.io/layers/recurrent/#lstm" TargetMode="External"/><Relationship Id="rId7" Type="http://schemas.openxmlformats.org/officeDocument/2006/relationships/hyperlink" Target="https://pytorch.org/docs/stable/nn.html#rnn" TargetMode="External"/><Relationship Id="rId8" Type="http://schemas.openxmlformats.org/officeDocument/2006/relationships/hyperlink" Target="https://pytorch.org/docs/stable/nn.html#rn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www.youtube.com/watch?v=fNxaJsNG3-s&amp;list=PLQY2H8rRoyvzDbLUZkbudP-MFQZwNmU4S" TargetMode="External"/><Relationship Id="rId4" Type="http://schemas.openxmlformats.org/officeDocument/2006/relationships/image" Target="../media/image20.png"/><Relationship Id="rId5" Type="http://schemas.openxmlformats.org/officeDocument/2006/relationships/hyperlink" Target="https://www.coursera.org/learn/natural-language-processing-tensorflow" TargetMode="External"/><Relationship Id="rId6" Type="http://schemas.openxmlformats.org/officeDocument/2006/relationships/image" Target="../media/image9.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learning.oreilly.com/library/view/hands-on-machine-learning/9781492032632/ch15.html" TargetMode="External"/><Relationship Id="rId4" Type="http://schemas.openxmlformats.org/officeDocument/2006/relationships/hyperlink" Target="https://www.oreilly.com/library/view/natural-language-processing/9781491978221/" TargetMode="External"/><Relationship Id="rId9" Type="http://schemas.openxmlformats.org/officeDocument/2006/relationships/image" Target="../media/image1.png"/><Relationship Id="rId5" Type="http://schemas.openxmlformats.org/officeDocument/2006/relationships/hyperlink" Target="https://drive.google.com/file/d/16-OgHFu3yXxe65z--0NcAm8fBxai-xDW/view?usp=sharing" TargetMode="External"/><Relationship Id="rId6" Type="http://schemas.openxmlformats.org/officeDocument/2006/relationships/image" Target="../media/image14.jpg"/><Relationship Id="rId7" Type="http://schemas.openxmlformats.org/officeDocument/2006/relationships/image" Target="../media/image17.jp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stanford.edu/~shervine/teaching/cs-230/cheatsheet-recurrent-neural-networks"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nvSpPr>
        <p:spPr>
          <a:xfrm>
            <a:off x="611450" y="1982863"/>
            <a:ext cx="40599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chemeClr val="hlink"/>
                </a:solidFill>
                <a:latin typeface="Montserrat"/>
                <a:ea typeface="Montserrat"/>
                <a:cs typeface="Montserrat"/>
                <a:sym typeface="Montserrat"/>
                <a:hlinkClick r:id="rId3"/>
              </a:rPr>
              <a:t>https://www.youtube.com/watch?v=SEnXr6v2ifU</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en" u="sng">
                <a:solidFill>
                  <a:schemeClr val="hlink"/>
                </a:solidFill>
                <a:latin typeface="Montserrat"/>
                <a:ea typeface="Montserrat"/>
                <a:cs typeface="Montserrat"/>
                <a:sym typeface="Montserrat"/>
                <a:hlinkClick r:id="rId4"/>
              </a:rPr>
              <a:t>https://www.youtube.com/watch?v=qjrad0V0uJE</a:t>
            </a:r>
            <a:endParaRPr>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lang="en" u="sng">
                <a:solidFill>
                  <a:schemeClr val="hlink"/>
                </a:solidFill>
                <a:latin typeface="Montserrat"/>
                <a:ea typeface="Montserrat"/>
                <a:cs typeface="Montserrat"/>
                <a:sym typeface="Montserrat"/>
                <a:hlinkClick r:id="rId5"/>
              </a:rPr>
              <a:t>http://introtodeeplearning.com/</a:t>
            </a:r>
            <a:endParaRPr>
              <a:latin typeface="Montserrat"/>
              <a:ea typeface="Montserrat"/>
              <a:cs typeface="Montserrat"/>
              <a:sym typeface="Montserrat"/>
            </a:endParaRPr>
          </a:p>
        </p:txBody>
      </p:sp>
      <p:sp>
        <p:nvSpPr>
          <p:cNvPr id="128" name="Google Shape;128;p23"/>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MIT 6.S191 (2020): </a:t>
            </a:r>
            <a:endParaRPr b="1" sz="30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Recurrent Neural Networks</a:t>
            </a:r>
            <a:endParaRPr b="1" sz="3000">
              <a:solidFill>
                <a:srgbClr val="441848"/>
              </a:solidFill>
              <a:latin typeface="Montserrat"/>
              <a:ea typeface="Montserrat"/>
              <a:cs typeface="Montserrat"/>
              <a:sym typeface="Montserrat"/>
            </a:endParaRPr>
          </a:p>
        </p:txBody>
      </p:sp>
      <p:pic>
        <p:nvPicPr>
          <p:cNvPr id="129" name="Google Shape;129;p23"/>
          <p:cNvPicPr preferRelativeResize="0"/>
          <p:nvPr/>
        </p:nvPicPr>
        <p:blipFill rotWithShape="1">
          <a:blip r:embed="rId6">
            <a:alphaModFix/>
          </a:blip>
          <a:srcRect b="0" l="0" r="53163" t="0"/>
          <a:stretch/>
        </p:blipFill>
        <p:spPr>
          <a:xfrm>
            <a:off x="5841303" y="1638000"/>
            <a:ext cx="2726927" cy="1532300"/>
          </a:xfrm>
          <a:prstGeom prst="rect">
            <a:avLst/>
          </a:prstGeom>
          <a:noFill/>
          <a:ln>
            <a:noFill/>
          </a:ln>
        </p:spPr>
      </p:pic>
      <p:pic>
        <p:nvPicPr>
          <p:cNvPr id="130" name="Google Shape;130;p23"/>
          <p:cNvPicPr preferRelativeResize="0"/>
          <p:nvPr/>
        </p:nvPicPr>
        <p:blipFill rotWithShape="1">
          <a:blip r:embed="rId6">
            <a:alphaModFix/>
          </a:blip>
          <a:srcRect b="0" l="45631" r="0" t="0"/>
          <a:stretch/>
        </p:blipFill>
        <p:spPr>
          <a:xfrm>
            <a:off x="5765100" y="3232650"/>
            <a:ext cx="2911201" cy="1409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nvSpPr>
        <p:spPr>
          <a:xfrm>
            <a:off x="535250" y="491600"/>
            <a:ext cx="7606500" cy="79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Natural Language Processing</a:t>
            </a:r>
            <a:endParaRPr b="1" sz="3000">
              <a:solidFill>
                <a:srgbClr val="441848"/>
              </a:solidFill>
              <a:latin typeface="Montserrat"/>
              <a:ea typeface="Montserrat"/>
              <a:cs typeface="Montserrat"/>
              <a:sym typeface="Montserrat"/>
            </a:endParaRPr>
          </a:p>
        </p:txBody>
      </p:sp>
      <p:pic>
        <p:nvPicPr>
          <p:cNvPr id="136" name="Google Shape;136;p24"/>
          <p:cNvPicPr preferRelativeResize="0"/>
          <p:nvPr/>
        </p:nvPicPr>
        <p:blipFill>
          <a:blip r:embed="rId3">
            <a:alphaModFix/>
          </a:blip>
          <a:stretch>
            <a:fillRect/>
          </a:stretch>
        </p:blipFill>
        <p:spPr>
          <a:xfrm>
            <a:off x="5610675" y="1265475"/>
            <a:ext cx="3064299" cy="1960250"/>
          </a:xfrm>
          <a:prstGeom prst="rect">
            <a:avLst/>
          </a:prstGeom>
          <a:noFill/>
          <a:ln>
            <a:noFill/>
          </a:ln>
        </p:spPr>
      </p:pic>
      <p:sp>
        <p:nvSpPr>
          <p:cNvPr id="137" name="Google Shape;137;p24"/>
          <p:cNvSpPr txBox="1"/>
          <p:nvPr/>
        </p:nvSpPr>
        <p:spPr>
          <a:xfrm>
            <a:off x="597125" y="1470575"/>
            <a:ext cx="4953600" cy="276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Incrustaciones de palabras</a:t>
            </a:r>
            <a:endParaRPr b="1" sz="12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1200" u="sng">
                <a:solidFill>
                  <a:schemeClr val="accent5"/>
                </a:solidFill>
                <a:latin typeface="Montserrat"/>
                <a:ea typeface="Montserrat"/>
                <a:cs typeface="Montserrat"/>
                <a:sym typeface="Montserrat"/>
                <a:hlinkClick r:id="rId4">
                  <a:extLst>
                    <a:ext uri="{A12FA001-AC4F-418D-AE19-62706E023703}">
                      <ahyp:hlinkClr val="tx"/>
                    </a:ext>
                  </a:extLst>
                </a:hlinkClick>
              </a:rPr>
              <a:t>https://www.tensorflow.org/text/guide/word_embeddings</a:t>
            </a:r>
            <a:endParaRPr b="1" sz="12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Subtítulos de imágenes con atención visual</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u="sng">
                <a:solidFill>
                  <a:schemeClr val="hlink"/>
                </a:solidFill>
                <a:latin typeface="Montserrat"/>
                <a:ea typeface="Montserrat"/>
                <a:cs typeface="Montserrat"/>
                <a:sym typeface="Montserrat"/>
                <a:hlinkClick r:id="rId5"/>
              </a:rPr>
              <a:t>https://www.tensorflow.org/tutorials/text/image_captioning</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u="sng">
              <a:solidFill>
                <a:schemeClr val="hlink"/>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Traducción automática neuronal con atención</a:t>
            </a:r>
            <a:endParaRPr sz="1200" u="sng">
              <a:solidFill>
                <a:schemeClr val="hlink"/>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200" u="sng">
                <a:solidFill>
                  <a:schemeClr val="hlink"/>
                </a:solidFill>
                <a:latin typeface="Montserrat"/>
                <a:ea typeface="Montserrat"/>
                <a:cs typeface="Montserrat"/>
                <a:sym typeface="Montserrat"/>
                <a:hlinkClick r:id="rId6"/>
              </a:rPr>
              <a:t>https://www.tensorflow.org/text/tutorials/nmt_with_attention</a:t>
            </a:r>
            <a:endParaRPr sz="1200" u="sng">
              <a:solidFill>
                <a:schemeClr val="hlink"/>
              </a:solidFill>
              <a:latin typeface="Montserrat"/>
              <a:ea typeface="Montserrat"/>
              <a:cs typeface="Montserrat"/>
              <a:sym typeface="Montserrat"/>
            </a:endParaRPr>
          </a:p>
          <a:p>
            <a:pPr indent="0" lvl="0" marL="0" rtl="0" algn="l">
              <a:lnSpc>
                <a:spcPct val="150000"/>
              </a:lnSpc>
              <a:spcBef>
                <a:spcPts val="1000"/>
              </a:spcBef>
              <a:spcAft>
                <a:spcPts val="0"/>
              </a:spcAft>
              <a:buNone/>
            </a:pPr>
            <a:r>
              <a:rPr b="1" lang="en" sz="1200">
                <a:solidFill>
                  <a:srgbClr val="441848"/>
                </a:solidFill>
                <a:latin typeface="Montserrat"/>
                <a:ea typeface="Montserrat"/>
                <a:cs typeface="Montserrat"/>
                <a:sym typeface="Montserrat"/>
              </a:rPr>
              <a:t>Generación de texto con un RNN</a:t>
            </a:r>
            <a:endParaRPr b="1" sz="12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200" u="sng">
                <a:solidFill>
                  <a:schemeClr val="hlink"/>
                </a:solidFill>
                <a:latin typeface="Montserrat"/>
                <a:ea typeface="Montserrat"/>
                <a:cs typeface="Montserrat"/>
                <a:sym typeface="Montserrat"/>
                <a:hlinkClick r:id="rId7"/>
              </a:rPr>
              <a:t>https://www.tensorflow.org/text/tutorials/text_generation</a:t>
            </a:r>
            <a:endParaRPr sz="1200" u="sng">
              <a:solidFill>
                <a:srgbClr val="3367D6"/>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nvSpPr>
        <p:spPr>
          <a:xfrm>
            <a:off x="986825" y="1645050"/>
            <a:ext cx="7429200" cy="18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Recapitulación</a:t>
            </a:r>
            <a:r>
              <a:rPr b="1" lang="en" sz="3600">
                <a:solidFill>
                  <a:srgbClr val="441848"/>
                </a:solidFill>
                <a:latin typeface="Montserrat"/>
                <a:ea typeface="Montserrat"/>
                <a:cs typeface="Montserrat"/>
                <a:sym typeface="Montserrat"/>
              </a:rPr>
              <a:t> </a:t>
            </a:r>
            <a:r>
              <a:rPr b="1" lang="en" sz="3600">
                <a:solidFill>
                  <a:srgbClr val="441848"/>
                </a:solidFill>
                <a:latin typeface="Montserrat"/>
                <a:ea typeface="Montserrat"/>
                <a:cs typeface="Montserrat"/>
                <a:sym typeface="Montserrat"/>
              </a:rPr>
              <a:t>Rápida</a:t>
            </a:r>
            <a:endParaRPr sz="2400">
              <a:solidFill>
                <a:srgbClr val="441848"/>
              </a:solidFill>
              <a:latin typeface="Montserrat"/>
              <a:ea typeface="Montserrat"/>
              <a:cs typeface="Montserrat"/>
              <a:sym typeface="Montserrat"/>
            </a:endParaRPr>
          </a:p>
        </p:txBody>
      </p:sp>
      <p:pic>
        <p:nvPicPr>
          <p:cNvPr id="143" name="Google Shape;143;p25"/>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nvSpPr>
        <p:spPr>
          <a:xfrm>
            <a:off x="541875" y="223450"/>
            <a:ext cx="6144000" cy="77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Recapitulación </a:t>
            </a:r>
            <a:endParaRPr b="1" sz="3600">
              <a:solidFill>
                <a:srgbClr val="441848"/>
              </a:solidFill>
              <a:latin typeface="Montserrat"/>
              <a:ea typeface="Montserrat"/>
              <a:cs typeface="Montserrat"/>
              <a:sym typeface="Montserrat"/>
            </a:endParaRPr>
          </a:p>
        </p:txBody>
      </p:sp>
      <p:sp>
        <p:nvSpPr>
          <p:cNvPr id="149" name="Google Shape;149;p26"/>
          <p:cNvSpPr txBox="1"/>
          <p:nvPr/>
        </p:nvSpPr>
        <p:spPr>
          <a:xfrm>
            <a:off x="521425" y="1087150"/>
            <a:ext cx="7253700" cy="359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441848"/>
                </a:solidFill>
                <a:latin typeface="Montserrat"/>
                <a:ea typeface="Montserrat"/>
                <a:cs typeface="Montserrat"/>
                <a:sym typeface="Montserrat"/>
              </a:rPr>
              <a:t>NLP es la rama de la inteligencia artificial que se ocupa de</a:t>
            </a:r>
            <a:r>
              <a:rPr b="1" lang="en" sz="1200">
                <a:solidFill>
                  <a:srgbClr val="441848"/>
                </a:solidFill>
                <a:latin typeface="Montserrat"/>
                <a:ea typeface="Montserrat"/>
                <a:cs typeface="Montserrat"/>
                <a:sym typeface="Montserrat"/>
              </a:rPr>
              <a:t> dar a las computadoras  </a:t>
            </a:r>
            <a:r>
              <a:rPr lang="en" sz="1200">
                <a:solidFill>
                  <a:srgbClr val="441848"/>
                </a:solidFill>
                <a:latin typeface="Montserrat"/>
                <a:ea typeface="Montserrat"/>
                <a:cs typeface="Montserrat"/>
                <a:sym typeface="Montserrat"/>
              </a:rPr>
              <a:t>la </a:t>
            </a:r>
            <a:r>
              <a:rPr b="1" lang="en" sz="1200">
                <a:solidFill>
                  <a:srgbClr val="441848"/>
                </a:solidFill>
                <a:latin typeface="Montserrat"/>
                <a:ea typeface="Montserrat"/>
                <a:cs typeface="Montserrat"/>
                <a:sym typeface="Montserrat"/>
              </a:rPr>
              <a:t>capacidad de comprender texto y palabras habladas</a:t>
            </a:r>
            <a:r>
              <a:rPr lang="en" sz="1200">
                <a:solidFill>
                  <a:srgbClr val="441848"/>
                </a:solidFill>
                <a:latin typeface="Montserrat"/>
                <a:ea typeface="Montserrat"/>
                <a:cs typeface="Montserrat"/>
                <a:sym typeface="Montserrat"/>
              </a:rPr>
              <a:t> de la misma manera que los seres humanos.</a:t>
            </a:r>
            <a:endParaRPr sz="1200">
              <a:solidFill>
                <a:srgbClr val="441848"/>
              </a:solidFill>
              <a:latin typeface="Montserrat"/>
              <a:ea typeface="Montserrat"/>
              <a:cs typeface="Montserrat"/>
              <a:sym typeface="Montserrat"/>
            </a:endParaRPr>
          </a:p>
          <a:p>
            <a:pPr indent="0" lvl="0" marL="0" rtl="0" algn="l">
              <a:lnSpc>
                <a:spcPct val="115000"/>
              </a:lnSpc>
              <a:spcBef>
                <a:spcPts val="1000"/>
              </a:spcBef>
              <a:spcAft>
                <a:spcPts val="0"/>
              </a:spcAft>
              <a:buNone/>
            </a:pPr>
            <a:r>
              <a:rPr b="1" lang="en" sz="1200">
                <a:solidFill>
                  <a:srgbClr val="441848"/>
                </a:solidFill>
                <a:latin typeface="Montserrat"/>
                <a:ea typeface="Montserrat"/>
                <a:cs typeface="Montserrat"/>
                <a:sym typeface="Montserrat"/>
              </a:rPr>
              <a:t>Combina </a:t>
            </a:r>
            <a:r>
              <a:rPr lang="en" sz="1200">
                <a:solidFill>
                  <a:srgbClr val="441848"/>
                </a:solidFill>
                <a:latin typeface="Montserrat"/>
                <a:ea typeface="Montserrat"/>
                <a:cs typeface="Montserrat"/>
                <a:sym typeface="Montserrat"/>
              </a:rPr>
              <a:t>la lingüística computacional el modelado basado en </a:t>
            </a:r>
            <a:r>
              <a:rPr b="1" lang="en" sz="1200">
                <a:solidFill>
                  <a:srgbClr val="441848"/>
                </a:solidFill>
                <a:latin typeface="Montserrat"/>
                <a:ea typeface="Montserrat"/>
                <a:cs typeface="Montserrat"/>
                <a:sym typeface="Montserrat"/>
              </a:rPr>
              <a:t>reglas del lenguaje humano con modelos</a:t>
            </a:r>
            <a:r>
              <a:rPr lang="en" sz="1200">
                <a:solidFill>
                  <a:srgbClr val="441848"/>
                </a:solidFill>
                <a:latin typeface="Montserrat"/>
                <a:ea typeface="Montserrat"/>
                <a:cs typeface="Montserrat"/>
                <a:sym typeface="Montserrat"/>
              </a:rPr>
              <a:t> estadísticos, de aprendizaje automático y de aprendizaje profundo. </a:t>
            </a:r>
            <a:endParaRPr sz="1200">
              <a:solidFill>
                <a:srgbClr val="441848"/>
              </a:solidFill>
              <a:latin typeface="Montserrat"/>
              <a:ea typeface="Montserrat"/>
              <a:cs typeface="Montserrat"/>
              <a:sym typeface="Montserrat"/>
            </a:endParaRPr>
          </a:p>
          <a:p>
            <a:pPr indent="0" lvl="0" marL="0" rtl="0" algn="l">
              <a:lnSpc>
                <a:spcPct val="115000"/>
              </a:lnSpc>
              <a:spcBef>
                <a:spcPts val="1000"/>
              </a:spcBef>
              <a:spcAft>
                <a:spcPts val="0"/>
              </a:spcAft>
              <a:buNone/>
            </a:pPr>
            <a:r>
              <a:rPr lang="en" sz="1200">
                <a:solidFill>
                  <a:srgbClr val="441848"/>
                </a:solidFill>
                <a:highlight>
                  <a:schemeClr val="lt1"/>
                </a:highlight>
                <a:latin typeface="Montserrat"/>
                <a:ea typeface="Montserrat"/>
                <a:cs typeface="Montserrat"/>
                <a:sym typeface="Montserrat"/>
              </a:rPr>
              <a:t>El análisis sintáctico y el análisis semántico son las dos técnicas principales que conduce la </a:t>
            </a:r>
            <a:r>
              <a:rPr b="1" lang="en" sz="1200">
                <a:solidFill>
                  <a:srgbClr val="441848"/>
                </a:solidFill>
                <a:highlight>
                  <a:schemeClr val="lt1"/>
                </a:highlight>
                <a:latin typeface="Montserrat"/>
                <a:ea typeface="Montserrat"/>
                <a:cs typeface="Montserrat"/>
                <a:sym typeface="Montserrat"/>
              </a:rPr>
              <a:t>NLU</a:t>
            </a:r>
            <a:r>
              <a:rPr lang="en" sz="1200">
                <a:solidFill>
                  <a:srgbClr val="441848"/>
                </a:solidFill>
                <a:highlight>
                  <a:schemeClr val="lt1"/>
                </a:highlight>
                <a:latin typeface="Montserrat"/>
                <a:ea typeface="Montserrat"/>
                <a:cs typeface="Montserrat"/>
                <a:sym typeface="Montserrat"/>
              </a:rPr>
              <a:t>. Mientras que la </a:t>
            </a:r>
            <a:r>
              <a:rPr b="1" lang="en" sz="1200">
                <a:solidFill>
                  <a:srgbClr val="441848"/>
                </a:solidFill>
                <a:highlight>
                  <a:schemeClr val="lt1"/>
                </a:highlight>
                <a:latin typeface="Montserrat"/>
                <a:ea typeface="Montserrat"/>
                <a:cs typeface="Montserrat"/>
                <a:sym typeface="Montserrat"/>
              </a:rPr>
              <a:t>NLG </a:t>
            </a:r>
            <a:r>
              <a:rPr lang="en" sz="1200">
                <a:solidFill>
                  <a:srgbClr val="441848"/>
                </a:solidFill>
                <a:highlight>
                  <a:schemeClr val="lt1"/>
                </a:highlight>
                <a:latin typeface="Montserrat"/>
                <a:ea typeface="Montserrat"/>
                <a:cs typeface="Montserrat"/>
                <a:sym typeface="Montserrat"/>
              </a:rPr>
              <a:t>genera el texto en lenguaje humano a partir de datos estructurados generados por el sistema para responder.</a:t>
            </a:r>
            <a:endParaRPr sz="1200">
              <a:solidFill>
                <a:srgbClr val="441848"/>
              </a:solidFill>
              <a:highlight>
                <a:schemeClr val="lt1"/>
              </a:highlight>
              <a:latin typeface="Montserrat"/>
              <a:ea typeface="Montserrat"/>
              <a:cs typeface="Montserrat"/>
              <a:sym typeface="Montserrat"/>
            </a:endParaRPr>
          </a:p>
          <a:p>
            <a:pPr indent="0" lvl="0" marL="0" rtl="0" algn="l">
              <a:lnSpc>
                <a:spcPct val="115000"/>
              </a:lnSpc>
              <a:spcBef>
                <a:spcPts val="1800"/>
              </a:spcBef>
              <a:spcAft>
                <a:spcPts val="0"/>
              </a:spcAft>
              <a:buNone/>
            </a:pPr>
            <a:r>
              <a:rPr lang="en" sz="1200">
                <a:solidFill>
                  <a:srgbClr val="441848"/>
                </a:solidFill>
                <a:latin typeface="Montserrat"/>
                <a:ea typeface="Montserrat"/>
                <a:cs typeface="Montserrat"/>
                <a:sym typeface="Montserrat"/>
              </a:rPr>
              <a:t>La premisa del NLP es extraer significado de una </a:t>
            </a:r>
            <a:r>
              <a:rPr b="1" lang="en" sz="1200">
                <a:solidFill>
                  <a:srgbClr val="441848"/>
                </a:solidFill>
                <a:latin typeface="Montserrat"/>
                <a:ea typeface="Montserrat"/>
                <a:cs typeface="Montserrat"/>
                <a:sym typeface="Montserrat"/>
              </a:rPr>
              <a:t>secuencia de datos </a:t>
            </a:r>
            <a:r>
              <a:rPr lang="en" sz="1200">
                <a:solidFill>
                  <a:srgbClr val="441848"/>
                </a:solidFill>
                <a:latin typeface="Montserrat"/>
                <a:ea typeface="Montserrat"/>
                <a:cs typeface="Montserrat"/>
                <a:sym typeface="Montserrat"/>
              </a:rPr>
              <a:t>de texto o de voz. </a:t>
            </a:r>
            <a:endParaRPr sz="12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200">
                <a:solidFill>
                  <a:srgbClr val="441848"/>
                </a:solidFill>
                <a:latin typeface="Montserrat"/>
                <a:ea typeface="Montserrat"/>
                <a:cs typeface="Montserrat"/>
                <a:sym typeface="Montserrat"/>
              </a:rPr>
              <a:t>Ejemplos de Problemas de secuencia: </a:t>
            </a:r>
            <a:endParaRPr sz="1200">
              <a:solidFill>
                <a:srgbClr val="441848"/>
              </a:solidFill>
              <a:latin typeface="Montserrat"/>
              <a:ea typeface="Montserrat"/>
              <a:cs typeface="Montserrat"/>
              <a:sym typeface="Montserrat"/>
            </a:endParaRPr>
          </a:p>
          <a:p>
            <a:pPr indent="-304800" lvl="0" marL="457200" rtl="0" algn="l">
              <a:lnSpc>
                <a:spcPct val="150000"/>
              </a:lnSpc>
              <a:spcBef>
                <a:spcPts val="0"/>
              </a:spcBef>
              <a:spcAft>
                <a:spcPts val="0"/>
              </a:spcAft>
              <a:buClr>
                <a:srgbClr val="441848"/>
              </a:buClr>
              <a:buSzPts val="1200"/>
              <a:buFont typeface="Montserrat"/>
              <a:buChar char="●"/>
            </a:pPr>
            <a:r>
              <a:rPr lang="en" sz="1200">
                <a:solidFill>
                  <a:srgbClr val="441848"/>
                </a:solidFill>
                <a:latin typeface="Montserrat"/>
                <a:ea typeface="Montserrat"/>
                <a:cs typeface="Montserrat"/>
                <a:sym typeface="Montserrat"/>
              </a:rPr>
              <a:t>Clasificación de textos (p. ej. tweets de desastres)</a:t>
            </a:r>
            <a:endParaRPr sz="1200">
              <a:solidFill>
                <a:srgbClr val="441848"/>
              </a:solidFill>
              <a:latin typeface="Montserrat"/>
              <a:ea typeface="Montserrat"/>
              <a:cs typeface="Montserrat"/>
              <a:sym typeface="Montserrat"/>
            </a:endParaRPr>
          </a:p>
          <a:p>
            <a:pPr indent="-304800" lvl="0" marL="457200" rtl="0" algn="l">
              <a:lnSpc>
                <a:spcPct val="150000"/>
              </a:lnSpc>
              <a:spcBef>
                <a:spcPts val="0"/>
              </a:spcBef>
              <a:spcAft>
                <a:spcPts val="0"/>
              </a:spcAft>
              <a:buClr>
                <a:srgbClr val="441848"/>
              </a:buClr>
              <a:buSzPts val="1200"/>
              <a:buFont typeface="Montserrat"/>
              <a:buChar char="●"/>
            </a:pPr>
            <a:r>
              <a:rPr lang="en" sz="1200">
                <a:solidFill>
                  <a:srgbClr val="441848"/>
                </a:solidFill>
                <a:latin typeface="Montserrat"/>
                <a:ea typeface="Montserrat"/>
                <a:cs typeface="Montserrat"/>
                <a:sym typeface="Montserrat"/>
              </a:rPr>
              <a:t>Machine Translation (p. ej. google translate)</a:t>
            </a:r>
            <a:endParaRPr sz="1200">
              <a:solidFill>
                <a:srgbClr val="441848"/>
              </a:solidFill>
              <a:latin typeface="Montserrat"/>
              <a:ea typeface="Montserrat"/>
              <a:cs typeface="Montserrat"/>
              <a:sym typeface="Montserrat"/>
            </a:endParaRPr>
          </a:p>
          <a:p>
            <a:pPr indent="-304800" lvl="0" marL="457200" rtl="0" algn="l">
              <a:lnSpc>
                <a:spcPct val="150000"/>
              </a:lnSpc>
              <a:spcBef>
                <a:spcPts val="0"/>
              </a:spcBef>
              <a:spcAft>
                <a:spcPts val="0"/>
              </a:spcAft>
              <a:buClr>
                <a:srgbClr val="441848"/>
              </a:buClr>
              <a:buSzPts val="1200"/>
              <a:buFont typeface="Montserrat"/>
              <a:buChar char="●"/>
            </a:pPr>
            <a:r>
              <a:rPr lang="en" sz="1200">
                <a:solidFill>
                  <a:srgbClr val="441848"/>
                </a:solidFill>
                <a:latin typeface="Montserrat"/>
                <a:ea typeface="Montserrat"/>
                <a:cs typeface="Montserrat"/>
                <a:sym typeface="Montserrat"/>
              </a:rPr>
              <a:t>Generación de texto </a:t>
            </a:r>
            <a:r>
              <a:rPr lang="en" sz="1200">
                <a:solidFill>
                  <a:srgbClr val="F3F3F3"/>
                </a:solidFill>
                <a:latin typeface="Montserrat"/>
                <a:ea typeface="Montserrat"/>
                <a:cs typeface="Montserrat"/>
                <a:sym typeface="Montserrat"/>
              </a:rPr>
              <a:t>(p. ej. GPT-3 OpenAI, WUDAO 2.0 BAAI)</a:t>
            </a:r>
            <a:endParaRPr>
              <a:solidFill>
                <a:srgbClr val="F3F3F3"/>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nvSpPr>
        <p:spPr>
          <a:xfrm>
            <a:off x="1560150" y="1369500"/>
            <a:ext cx="6023700" cy="221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2400">
                <a:solidFill>
                  <a:srgbClr val="441848"/>
                </a:solidFill>
                <a:highlight>
                  <a:srgbClr val="FFFFFF"/>
                </a:highlight>
                <a:latin typeface="Montserrat"/>
                <a:ea typeface="Montserrat"/>
                <a:cs typeface="Montserrat"/>
                <a:sym typeface="Montserrat"/>
              </a:rPr>
              <a:t>Los </a:t>
            </a:r>
            <a:r>
              <a:rPr b="1" lang="en" sz="2400">
                <a:solidFill>
                  <a:srgbClr val="441848"/>
                </a:solidFill>
                <a:highlight>
                  <a:srgbClr val="FFFFFF"/>
                </a:highlight>
                <a:latin typeface="Montserrat"/>
                <a:ea typeface="Montserrat"/>
                <a:cs typeface="Montserrat"/>
                <a:sym typeface="Montserrat"/>
              </a:rPr>
              <a:t>modelos de secuencias</a:t>
            </a:r>
            <a:r>
              <a:rPr lang="en" sz="2400">
                <a:solidFill>
                  <a:srgbClr val="441848"/>
                </a:solidFill>
                <a:highlight>
                  <a:srgbClr val="FFFFFF"/>
                </a:highlight>
                <a:latin typeface="Montserrat"/>
                <a:ea typeface="Montserrat"/>
                <a:cs typeface="Montserrat"/>
                <a:sym typeface="Montserrat"/>
              </a:rPr>
              <a:t> son </a:t>
            </a:r>
            <a:endParaRPr sz="2400">
              <a:solidFill>
                <a:srgbClr val="441848"/>
              </a:solidFill>
              <a:highlight>
                <a:srgbClr val="FFFFFF"/>
              </a:highlight>
              <a:latin typeface="Montserrat"/>
              <a:ea typeface="Montserrat"/>
              <a:cs typeface="Montserrat"/>
              <a:sym typeface="Montserrat"/>
            </a:endParaRPr>
          </a:p>
          <a:p>
            <a:pPr indent="0" lvl="0" marL="0" rtl="0" algn="ctr">
              <a:lnSpc>
                <a:spcPct val="150000"/>
              </a:lnSpc>
              <a:spcBef>
                <a:spcPts val="0"/>
              </a:spcBef>
              <a:spcAft>
                <a:spcPts val="0"/>
              </a:spcAft>
              <a:buNone/>
            </a:pPr>
            <a:r>
              <a:rPr lang="en" sz="2400">
                <a:solidFill>
                  <a:srgbClr val="441848"/>
                </a:solidFill>
                <a:highlight>
                  <a:srgbClr val="FFFFFF"/>
                </a:highlight>
                <a:latin typeface="Montserrat"/>
                <a:ea typeface="Montserrat"/>
                <a:cs typeface="Montserrat"/>
                <a:sym typeface="Montserrat"/>
              </a:rPr>
              <a:t>las técnicas utilizadas cuando el </a:t>
            </a:r>
            <a:r>
              <a:rPr b="1" lang="en" sz="2400">
                <a:solidFill>
                  <a:srgbClr val="441848"/>
                </a:solidFill>
                <a:highlight>
                  <a:srgbClr val="FFFFFF"/>
                </a:highlight>
                <a:latin typeface="Montserrat"/>
                <a:ea typeface="Montserrat"/>
                <a:cs typeface="Montserrat"/>
                <a:sym typeface="Montserrat"/>
              </a:rPr>
              <a:t>orden </a:t>
            </a:r>
            <a:r>
              <a:rPr lang="en" sz="2400">
                <a:solidFill>
                  <a:srgbClr val="441848"/>
                </a:solidFill>
                <a:highlight>
                  <a:srgbClr val="FFFFFF"/>
                </a:highlight>
                <a:latin typeface="Montserrat"/>
                <a:ea typeface="Montserrat"/>
                <a:cs typeface="Montserrat"/>
                <a:sym typeface="Montserrat"/>
              </a:rPr>
              <a:t>y la </a:t>
            </a:r>
            <a:r>
              <a:rPr b="1" lang="en" sz="2400">
                <a:solidFill>
                  <a:srgbClr val="441848"/>
                </a:solidFill>
                <a:highlight>
                  <a:srgbClr val="FFFFFF"/>
                </a:highlight>
                <a:latin typeface="Montserrat"/>
                <a:ea typeface="Montserrat"/>
                <a:cs typeface="Montserrat"/>
                <a:sym typeface="Montserrat"/>
              </a:rPr>
              <a:t>secuencia </a:t>
            </a:r>
            <a:r>
              <a:rPr lang="en" sz="2400">
                <a:solidFill>
                  <a:srgbClr val="441848"/>
                </a:solidFill>
                <a:highlight>
                  <a:srgbClr val="FFFFFF"/>
                </a:highlight>
                <a:latin typeface="Montserrat"/>
                <a:ea typeface="Montserrat"/>
                <a:cs typeface="Montserrat"/>
                <a:sym typeface="Montserrat"/>
              </a:rPr>
              <a:t>de los datos </a:t>
            </a:r>
            <a:r>
              <a:rPr b="1" lang="en" sz="2400">
                <a:solidFill>
                  <a:srgbClr val="441848"/>
                </a:solidFill>
                <a:highlight>
                  <a:srgbClr val="FFFFFF"/>
                </a:highlight>
                <a:latin typeface="Montserrat"/>
                <a:ea typeface="Montserrat"/>
                <a:cs typeface="Montserrat"/>
                <a:sym typeface="Montserrat"/>
              </a:rPr>
              <a:t>aportan mucho valor predictivo</a:t>
            </a:r>
            <a:endParaRPr b="1" sz="2400">
              <a:solidFill>
                <a:srgbClr val="441848"/>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nvSpPr>
        <p:spPr>
          <a:xfrm>
            <a:off x="465675" y="147250"/>
            <a:ext cx="8328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Secuencias </a:t>
            </a:r>
            <a:endParaRPr b="1" sz="3600">
              <a:solidFill>
                <a:srgbClr val="441848"/>
              </a:solidFill>
              <a:latin typeface="Montserrat"/>
              <a:ea typeface="Montserrat"/>
              <a:cs typeface="Montserrat"/>
              <a:sym typeface="Montserrat"/>
            </a:endParaRPr>
          </a:p>
        </p:txBody>
      </p:sp>
      <p:sp>
        <p:nvSpPr>
          <p:cNvPr id="160" name="Google Shape;160;p28"/>
          <p:cNvSpPr txBox="1"/>
          <p:nvPr/>
        </p:nvSpPr>
        <p:spPr>
          <a:xfrm>
            <a:off x="465675" y="962700"/>
            <a:ext cx="855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41848"/>
                </a:solidFill>
                <a:highlight>
                  <a:srgbClr val="FFFFFF"/>
                </a:highlight>
                <a:latin typeface="Montserrat"/>
                <a:ea typeface="Montserrat"/>
                <a:cs typeface="Montserrat"/>
                <a:sym typeface="Montserrat"/>
              </a:rPr>
              <a:t>Una secuencia es una serie de elementos que se suceden unos a otros y guardan relación entre sí.</a:t>
            </a:r>
            <a:endParaRPr sz="1100">
              <a:solidFill>
                <a:srgbClr val="441848"/>
              </a:solidFill>
              <a:latin typeface="Montserrat"/>
              <a:ea typeface="Montserrat"/>
              <a:cs typeface="Montserrat"/>
              <a:sym typeface="Montserrat"/>
            </a:endParaRPr>
          </a:p>
        </p:txBody>
      </p:sp>
      <p:pic>
        <p:nvPicPr>
          <p:cNvPr id="161" name="Google Shape;161;p28"/>
          <p:cNvPicPr preferRelativeResize="0"/>
          <p:nvPr/>
        </p:nvPicPr>
        <p:blipFill rotWithShape="1">
          <a:blip r:embed="rId3">
            <a:alphaModFix/>
          </a:blip>
          <a:srcRect b="57830" l="0" r="0" t="19693"/>
          <a:stretch/>
        </p:blipFill>
        <p:spPr>
          <a:xfrm>
            <a:off x="896300" y="1915775"/>
            <a:ext cx="7351400" cy="1239225"/>
          </a:xfrm>
          <a:prstGeom prst="rect">
            <a:avLst/>
          </a:prstGeom>
          <a:noFill/>
          <a:ln>
            <a:noFill/>
          </a:ln>
        </p:spPr>
      </p:pic>
      <p:cxnSp>
        <p:nvCxnSpPr>
          <p:cNvPr id="162" name="Google Shape;162;p28"/>
          <p:cNvCxnSpPr/>
          <p:nvPr/>
        </p:nvCxnSpPr>
        <p:spPr>
          <a:xfrm>
            <a:off x="1930425" y="3557600"/>
            <a:ext cx="5156400" cy="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8"/>
          <p:cNvCxnSpPr/>
          <p:nvPr/>
        </p:nvCxnSpPr>
        <p:spPr>
          <a:xfrm flipH="1">
            <a:off x="1930375" y="4082650"/>
            <a:ext cx="5130600" cy="12900"/>
          </a:xfrm>
          <a:prstGeom prst="straightConnector1">
            <a:avLst/>
          </a:prstGeom>
          <a:noFill/>
          <a:ln cap="flat" cmpd="sng" w="9525">
            <a:solidFill>
              <a:schemeClr val="dk2"/>
            </a:solidFill>
            <a:prstDash val="solid"/>
            <a:round/>
            <a:headEnd len="med" w="med" type="none"/>
            <a:tailEnd len="med" w="med" type="triangle"/>
          </a:ln>
        </p:spPr>
      </p:cxnSp>
      <p:sp>
        <p:nvSpPr>
          <p:cNvPr id="164" name="Google Shape;164;p28"/>
          <p:cNvSpPr txBox="1"/>
          <p:nvPr/>
        </p:nvSpPr>
        <p:spPr>
          <a:xfrm>
            <a:off x="6484325" y="3103100"/>
            <a:ext cx="18396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rgbClr val="D9D9D9"/>
                </a:solidFill>
                <a:highlight>
                  <a:srgbClr val="FFFFFF"/>
                </a:highlight>
                <a:latin typeface="Montserrat"/>
                <a:ea typeface="Montserrat"/>
                <a:cs typeface="Montserrat"/>
                <a:sym typeface="Montserrat"/>
              </a:rPr>
              <a:t>RETO: decirlo rápido 🙃</a:t>
            </a:r>
            <a:endParaRPr sz="1100">
              <a:solidFill>
                <a:srgbClr val="D9D9D9"/>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nvSpPr>
        <p:spPr>
          <a:xfrm>
            <a:off x="465675" y="147250"/>
            <a:ext cx="8328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Secuencias en lo salvaje</a:t>
            </a:r>
            <a:endParaRPr b="1" sz="3600">
              <a:solidFill>
                <a:srgbClr val="441848"/>
              </a:solidFill>
              <a:latin typeface="Montserrat"/>
              <a:ea typeface="Montserrat"/>
              <a:cs typeface="Montserrat"/>
              <a:sym typeface="Montserrat"/>
            </a:endParaRPr>
          </a:p>
        </p:txBody>
      </p:sp>
      <p:pic>
        <p:nvPicPr>
          <p:cNvPr id="170" name="Google Shape;170;p29"/>
          <p:cNvPicPr preferRelativeResize="0"/>
          <p:nvPr/>
        </p:nvPicPr>
        <p:blipFill>
          <a:blip r:embed="rId3">
            <a:alphaModFix/>
          </a:blip>
          <a:stretch>
            <a:fillRect/>
          </a:stretch>
        </p:blipFill>
        <p:spPr>
          <a:xfrm>
            <a:off x="457200" y="1572575"/>
            <a:ext cx="3719000" cy="977025"/>
          </a:xfrm>
          <a:prstGeom prst="rect">
            <a:avLst/>
          </a:prstGeom>
          <a:noFill/>
          <a:ln cap="flat" cmpd="sng" w="9525">
            <a:solidFill>
              <a:srgbClr val="D9D9D9"/>
            </a:solidFill>
            <a:prstDash val="solid"/>
            <a:round/>
            <a:headEnd len="sm" w="sm" type="none"/>
            <a:tailEnd len="sm" w="sm" type="none"/>
          </a:ln>
        </p:spPr>
      </p:pic>
      <p:pic>
        <p:nvPicPr>
          <p:cNvPr id="171" name="Google Shape;171;p29"/>
          <p:cNvPicPr preferRelativeResize="0"/>
          <p:nvPr/>
        </p:nvPicPr>
        <p:blipFill rotWithShape="1">
          <a:blip r:embed="rId3">
            <a:alphaModFix/>
          </a:blip>
          <a:srcRect b="0" l="0" r="85060" t="0"/>
          <a:stretch/>
        </p:blipFill>
        <p:spPr>
          <a:xfrm>
            <a:off x="457200" y="2670825"/>
            <a:ext cx="555600" cy="977025"/>
          </a:xfrm>
          <a:prstGeom prst="rect">
            <a:avLst/>
          </a:prstGeom>
          <a:noFill/>
          <a:ln cap="flat" cmpd="sng" w="9525">
            <a:solidFill>
              <a:srgbClr val="D9D9D9"/>
            </a:solidFill>
            <a:prstDash val="solid"/>
            <a:round/>
            <a:headEnd len="sm" w="sm" type="none"/>
            <a:tailEnd len="sm" w="sm" type="none"/>
          </a:ln>
        </p:spPr>
      </p:pic>
      <p:pic>
        <p:nvPicPr>
          <p:cNvPr id="172" name="Google Shape;172;p29"/>
          <p:cNvPicPr preferRelativeResize="0"/>
          <p:nvPr/>
        </p:nvPicPr>
        <p:blipFill rotWithShape="1">
          <a:blip r:embed="rId3">
            <a:alphaModFix/>
          </a:blip>
          <a:srcRect b="0" l="12992" r="72067" t="0"/>
          <a:stretch/>
        </p:blipFill>
        <p:spPr>
          <a:xfrm>
            <a:off x="1227088" y="2670813"/>
            <a:ext cx="555600" cy="977025"/>
          </a:xfrm>
          <a:prstGeom prst="rect">
            <a:avLst/>
          </a:prstGeom>
          <a:noFill/>
          <a:ln cap="flat" cmpd="sng" w="9525">
            <a:solidFill>
              <a:srgbClr val="D9D9D9"/>
            </a:solidFill>
            <a:prstDash val="solid"/>
            <a:round/>
            <a:headEnd len="sm" w="sm" type="none"/>
            <a:tailEnd len="sm" w="sm" type="none"/>
          </a:ln>
        </p:spPr>
      </p:pic>
      <p:pic>
        <p:nvPicPr>
          <p:cNvPr id="173" name="Google Shape;173;p29"/>
          <p:cNvPicPr preferRelativeResize="0"/>
          <p:nvPr/>
        </p:nvPicPr>
        <p:blipFill rotWithShape="1">
          <a:blip r:embed="rId3">
            <a:alphaModFix/>
          </a:blip>
          <a:srcRect b="0" l="24829" r="60231" t="0"/>
          <a:stretch/>
        </p:blipFill>
        <p:spPr>
          <a:xfrm>
            <a:off x="2017588" y="2670813"/>
            <a:ext cx="555600" cy="977025"/>
          </a:xfrm>
          <a:prstGeom prst="rect">
            <a:avLst/>
          </a:prstGeom>
          <a:noFill/>
          <a:ln cap="flat" cmpd="sng" w="9525">
            <a:solidFill>
              <a:srgbClr val="D9D9D9"/>
            </a:solidFill>
            <a:prstDash val="solid"/>
            <a:round/>
            <a:headEnd len="sm" w="sm" type="none"/>
            <a:tailEnd len="sm" w="sm" type="none"/>
          </a:ln>
        </p:spPr>
      </p:pic>
      <p:pic>
        <p:nvPicPr>
          <p:cNvPr id="174" name="Google Shape;174;p29"/>
          <p:cNvPicPr preferRelativeResize="0"/>
          <p:nvPr/>
        </p:nvPicPr>
        <p:blipFill rotWithShape="1">
          <a:blip r:embed="rId3">
            <a:alphaModFix/>
          </a:blip>
          <a:srcRect b="0" l="38976" r="46083" t="0"/>
          <a:stretch/>
        </p:blipFill>
        <p:spPr>
          <a:xfrm>
            <a:off x="2808100" y="2670813"/>
            <a:ext cx="555600" cy="977025"/>
          </a:xfrm>
          <a:prstGeom prst="rect">
            <a:avLst/>
          </a:prstGeom>
          <a:noFill/>
          <a:ln cap="flat" cmpd="sng" w="9525">
            <a:solidFill>
              <a:srgbClr val="D9D9D9"/>
            </a:solidFill>
            <a:prstDash val="solid"/>
            <a:round/>
            <a:headEnd len="sm" w="sm" type="none"/>
            <a:tailEnd len="sm" w="sm" type="none"/>
          </a:ln>
        </p:spPr>
      </p:pic>
      <p:pic>
        <p:nvPicPr>
          <p:cNvPr id="175" name="Google Shape;175;p29"/>
          <p:cNvPicPr preferRelativeResize="0"/>
          <p:nvPr/>
        </p:nvPicPr>
        <p:blipFill rotWithShape="1">
          <a:blip r:embed="rId3">
            <a:alphaModFix/>
          </a:blip>
          <a:srcRect b="0" l="49949" r="35110" t="0"/>
          <a:stretch/>
        </p:blipFill>
        <p:spPr>
          <a:xfrm>
            <a:off x="3598600" y="2670813"/>
            <a:ext cx="555600" cy="977025"/>
          </a:xfrm>
          <a:prstGeom prst="rect">
            <a:avLst/>
          </a:prstGeom>
          <a:noFill/>
          <a:ln cap="flat" cmpd="sng" w="9525">
            <a:solidFill>
              <a:srgbClr val="D9D9D9"/>
            </a:solidFill>
            <a:prstDash val="solid"/>
            <a:round/>
            <a:headEnd len="sm" w="sm" type="none"/>
            <a:tailEnd len="sm" w="sm" type="none"/>
          </a:ln>
        </p:spPr>
      </p:pic>
      <p:pic>
        <p:nvPicPr>
          <p:cNvPr id="176" name="Google Shape;176;p29"/>
          <p:cNvPicPr preferRelativeResize="0"/>
          <p:nvPr/>
        </p:nvPicPr>
        <p:blipFill rotWithShape="1">
          <a:blip r:embed="rId4">
            <a:alphaModFix/>
          </a:blip>
          <a:srcRect b="73372" l="0" r="0" t="0"/>
          <a:stretch/>
        </p:blipFill>
        <p:spPr>
          <a:xfrm>
            <a:off x="4597050" y="1715988"/>
            <a:ext cx="4038600" cy="461600"/>
          </a:xfrm>
          <a:prstGeom prst="rect">
            <a:avLst/>
          </a:prstGeom>
          <a:noFill/>
          <a:ln>
            <a:noFill/>
          </a:ln>
        </p:spPr>
      </p:pic>
      <p:pic>
        <p:nvPicPr>
          <p:cNvPr id="177" name="Google Shape;177;p29"/>
          <p:cNvPicPr preferRelativeResize="0"/>
          <p:nvPr/>
        </p:nvPicPr>
        <p:blipFill rotWithShape="1">
          <a:blip r:embed="rId4">
            <a:alphaModFix/>
          </a:blip>
          <a:srcRect b="0" l="0" r="0" t="50285"/>
          <a:stretch/>
        </p:blipFill>
        <p:spPr>
          <a:xfrm>
            <a:off x="4597050" y="2518425"/>
            <a:ext cx="4038600" cy="861825"/>
          </a:xfrm>
          <a:prstGeom prst="rect">
            <a:avLst/>
          </a:prstGeom>
          <a:noFill/>
          <a:ln>
            <a:noFill/>
          </a:ln>
        </p:spPr>
      </p:pic>
      <p:pic>
        <p:nvPicPr>
          <p:cNvPr id="178" name="Google Shape;178;p29"/>
          <p:cNvPicPr preferRelativeResize="0"/>
          <p:nvPr/>
        </p:nvPicPr>
        <p:blipFill>
          <a:blip r:embed="rId5">
            <a:alphaModFix/>
          </a:blip>
          <a:stretch>
            <a:fillRect/>
          </a:stretch>
        </p:blipFill>
        <p:spPr>
          <a:xfrm>
            <a:off x="465675" y="3769425"/>
            <a:ext cx="1317025" cy="940736"/>
          </a:xfrm>
          <a:prstGeom prst="rect">
            <a:avLst/>
          </a:prstGeom>
          <a:noFill/>
          <a:ln>
            <a:noFill/>
          </a:ln>
        </p:spPr>
      </p:pic>
      <p:pic>
        <p:nvPicPr>
          <p:cNvPr id="179" name="Google Shape;179;p29"/>
          <p:cNvPicPr preferRelativeResize="0"/>
          <p:nvPr/>
        </p:nvPicPr>
        <p:blipFill>
          <a:blip r:embed="rId6">
            <a:alphaModFix/>
          </a:blip>
          <a:stretch>
            <a:fillRect/>
          </a:stretch>
        </p:blipFill>
        <p:spPr>
          <a:xfrm>
            <a:off x="2366250" y="3769425"/>
            <a:ext cx="1460938" cy="977024"/>
          </a:xfrm>
          <a:prstGeom prst="rect">
            <a:avLst/>
          </a:prstGeom>
          <a:noFill/>
          <a:ln>
            <a:noFill/>
          </a:ln>
        </p:spPr>
      </p:pic>
      <p:pic>
        <p:nvPicPr>
          <p:cNvPr id="180" name="Google Shape;180;p29"/>
          <p:cNvPicPr preferRelativeResize="0"/>
          <p:nvPr/>
        </p:nvPicPr>
        <p:blipFill>
          <a:blip r:embed="rId7">
            <a:alphaModFix/>
          </a:blip>
          <a:stretch>
            <a:fillRect/>
          </a:stretch>
        </p:blipFill>
        <p:spPr>
          <a:xfrm>
            <a:off x="4557199" y="3751275"/>
            <a:ext cx="1450531" cy="977025"/>
          </a:xfrm>
          <a:prstGeom prst="rect">
            <a:avLst/>
          </a:prstGeom>
          <a:noFill/>
          <a:ln>
            <a:noFill/>
          </a:ln>
        </p:spPr>
      </p:pic>
      <p:sp>
        <p:nvSpPr>
          <p:cNvPr id="181" name="Google Shape;181;p29"/>
          <p:cNvSpPr txBox="1"/>
          <p:nvPr/>
        </p:nvSpPr>
        <p:spPr>
          <a:xfrm>
            <a:off x="465675" y="962700"/>
            <a:ext cx="855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41848"/>
                </a:solidFill>
                <a:highlight>
                  <a:srgbClr val="FFFFFF"/>
                </a:highlight>
                <a:latin typeface="Montserrat"/>
                <a:ea typeface="Montserrat"/>
                <a:cs typeface="Montserrat"/>
                <a:sym typeface="Montserrat"/>
              </a:rPr>
              <a:t>U</a:t>
            </a:r>
            <a:r>
              <a:rPr lang="en" sz="1100">
                <a:solidFill>
                  <a:srgbClr val="441848"/>
                </a:solidFill>
                <a:highlight>
                  <a:srgbClr val="FFFFFF"/>
                </a:highlight>
                <a:latin typeface="Montserrat"/>
                <a:ea typeface="Montserrat"/>
                <a:cs typeface="Montserrat"/>
                <a:sym typeface="Montserrat"/>
              </a:rPr>
              <a:t>na secuencia es una serie de elementos que se suceden unos a otros y guardan relación entre sí.</a:t>
            </a:r>
            <a:endParaRPr sz="1100">
              <a:solidFill>
                <a:srgbClr val="441848"/>
              </a:solidFill>
              <a:latin typeface="Montserrat"/>
              <a:ea typeface="Montserrat"/>
              <a:cs typeface="Montserrat"/>
              <a:sym typeface="Montserrat"/>
            </a:endParaRPr>
          </a:p>
        </p:txBody>
      </p:sp>
      <p:pic>
        <p:nvPicPr>
          <p:cNvPr id="182" name="Google Shape;182;p29"/>
          <p:cNvPicPr preferRelativeResize="0"/>
          <p:nvPr/>
        </p:nvPicPr>
        <p:blipFill rotWithShape="1">
          <a:blip r:embed="rId8">
            <a:alphaModFix/>
          </a:blip>
          <a:srcRect b="38206" l="0" r="0" t="0"/>
          <a:stretch/>
        </p:blipFill>
        <p:spPr>
          <a:xfrm>
            <a:off x="6587848" y="3769425"/>
            <a:ext cx="2205827" cy="9770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nvSpPr>
        <p:spPr>
          <a:xfrm>
            <a:off x="592500" y="273825"/>
            <a:ext cx="66414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441848"/>
                </a:solidFill>
                <a:latin typeface="Montserrat"/>
                <a:ea typeface="Montserrat"/>
                <a:cs typeface="Montserrat"/>
                <a:sym typeface="Montserrat"/>
              </a:rPr>
              <a:t>Aplicaciones </a:t>
            </a:r>
            <a:r>
              <a:rPr b="1" lang="en" sz="2200">
                <a:solidFill>
                  <a:srgbClr val="441848"/>
                </a:solidFill>
                <a:latin typeface="Montserrat"/>
                <a:ea typeface="Montserrat"/>
                <a:cs typeface="Montserrat"/>
                <a:sym typeface="Montserrat"/>
              </a:rPr>
              <a:t>para modelado de secuencias</a:t>
            </a:r>
            <a:endParaRPr b="1" sz="2200">
              <a:solidFill>
                <a:srgbClr val="441848"/>
              </a:solidFill>
              <a:latin typeface="Montserrat"/>
              <a:ea typeface="Montserrat"/>
              <a:cs typeface="Montserrat"/>
              <a:sym typeface="Montserrat"/>
            </a:endParaRPr>
          </a:p>
        </p:txBody>
      </p:sp>
      <p:pic>
        <p:nvPicPr>
          <p:cNvPr id="188" name="Google Shape;188;p30"/>
          <p:cNvPicPr preferRelativeResize="0"/>
          <p:nvPr/>
        </p:nvPicPr>
        <p:blipFill>
          <a:blip r:embed="rId3">
            <a:alphaModFix/>
          </a:blip>
          <a:stretch>
            <a:fillRect/>
          </a:stretch>
        </p:blipFill>
        <p:spPr>
          <a:xfrm>
            <a:off x="654185" y="3496500"/>
            <a:ext cx="2038750" cy="1294451"/>
          </a:xfrm>
          <a:prstGeom prst="rect">
            <a:avLst/>
          </a:prstGeom>
          <a:noFill/>
          <a:ln>
            <a:noFill/>
          </a:ln>
        </p:spPr>
      </p:pic>
      <p:pic>
        <p:nvPicPr>
          <p:cNvPr id="189" name="Google Shape;189;p30"/>
          <p:cNvPicPr preferRelativeResize="0"/>
          <p:nvPr/>
        </p:nvPicPr>
        <p:blipFill>
          <a:blip r:embed="rId4">
            <a:alphaModFix/>
          </a:blip>
          <a:stretch>
            <a:fillRect/>
          </a:stretch>
        </p:blipFill>
        <p:spPr>
          <a:xfrm>
            <a:off x="1671596" y="3972250"/>
            <a:ext cx="1114900" cy="958800"/>
          </a:xfrm>
          <a:prstGeom prst="rect">
            <a:avLst/>
          </a:prstGeom>
          <a:noFill/>
          <a:ln>
            <a:noFill/>
          </a:ln>
        </p:spPr>
      </p:pic>
      <p:pic>
        <p:nvPicPr>
          <p:cNvPr id="190" name="Google Shape;190;p30"/>
          <p:cNvPicPr preferRelativeResize="0"/>
          <p:nvPr/>
        </p:nvPicPr>
        <p:blipFill rotWithShape="1">
          <a:blip r:embed="rId5">
            <a:alphaModFix/>
          </a:blip>
          <a:srcRect b="0" l="33509" r="48837" t="0"/>
          <a:stretch/>
        </p:blipFill>
        <p:spPr>
          <a:xfrm>
            <a:off x="1065500" y="1146550"/>
            <a:ext cx="1216125" cy="2156450"/>
          </a:xfrm>
          <a:prstGeom prst="rect">
            <a:avLst/>
          </a:prstGeom>
          <a:noFill/>
          <a:ln>
            <a:noFill/>
          </a:ln>
        </p:spPr>
      </p:pic>
      <p:pic>
        <p:nvPicPr>
          <p:cNvPr id="191" name="Google Shape;191;p30"/>
          <p:cNvPicPr preferRelativeResize="0"/>
          <p:nvPr/>
        </p:nvPicPr>
        <p:blipFill rotWithShape="1">
          <a:blip r:embed="rId5">
            <a:alphaModFix/>
          </a:blip>
          <a:srcRect b="0" l="52510" r="19971" t="0"/>
          <a:stretch/>
        </p:blipFill>
        <p:spPr>
          <a:xfrm>
            <a:off x="6431325" y="1117925"/>
            <a:ext cx="1895676" cy="2156450"/>
          </a:xfrm>
          <a:prstGeom prst="rect">
            <a:avLst/>
          </a:prstGeom>
          <a:noFill/>
          <a:ln>
            <a:noFill/>
          </a:ln>
        </p:spPr>
      </p:pic>
      <p:pic>
        <p:nvPicPr>
          <p:cNvPr id="192" name="Google Shape;192;p30"/>
          <p:cNvPicPr preferRelativeResize="0"/>
          <p:nvPr/>
        </p:nvPicPr>
        <p:blipFill>
          <a:blip r:embed="rId6">
            <a:alphaModFix/>
          </a:blip>
          <a:stretch>
            <a:fillRect/>
          </a:stretch>
        </p:blipFill>
        <p:spPr>
          <a:xfrm>
            <a:off x="6163750" y="3758377"/>
            <a:ext cx="2256664" cy="770700"/>
          </a:xfrm>
          <a:prstGeom prst="rect">
            <a:avLst/>
          </a:prstGeom>
          <a:noFill/>
          <a:ln cap="flat" cmpd="sng" w="9525">
            <a:solidFill>
              <a:srgbClr val="EFEFEF"/>
            </a:solidFill>
            <a:prstDash val="solid"/>
            <a:round/>
            <a:headEnd len="sm" w="sm" type="none"/>
            <a:tailEnd len="sm" w="sm" type="none"/>
          </a:ln>
        </p:spPr>
      </p:pic>
      <p:pic>
        <p:nvPicPr>
          <p:cNvPr id="193" name="Google Shape;193;p30"/>
          <p:cNvPicPr preferRelativeResize="0"/>
          <p:nvPr/>
        </p:nvPicPr>
        <p:blipFill rotWithShape="1">
          <a:blip r:embed="rId5">
            <a:alphaModFix/>
          </a:blip>
          <a:srcRect b="0" l="14849" r="67497" t="0"/>
          <a:stretch/>
        </p:blipFill>
        <p:spPr>
          <a:xfrm>
            <a:off x="3745250" y="1117925"/>
            <a:ext cx="1216125" cy="2156450"/>
          </a:xfrm>
          <a:prstGeom prst="rect">
            <a:avLst/>
          </a:prstGeom>
          <a:noFill/>
          <a:ln>
            <a:noFill/>
          </a:ln>
        </p:spPr>
      </p:pic>
      <p:pic>
        <p:nvPicPr>
          <p:cNvPr id="194" name="Google Shape;194;p30"/>
          <p:cNvPicPr preferRelativeResize="0"/>
          <p:nvPr/>
        </p:nvPicPr>
        <p:blipFill>
          <a:blip r:embed="rId7">
            <a:alphaModFix/>
          </a:blip>
          <a:stretch>
            <a:fillRect/>
          </a:stretch>
        </p:blipFill>
        <p:spPr>
          <a:xfrm>
            <a:off x="3473575" y="3379200"/>
            <a:ext cx="2038749" cy="15290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nvSpPr>
        <p:spPr>
          <a:xfrm>
            <a:off x="1479000" y="1486650"/>
            <a:ext cx="6490800" cy="217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rgbClr val="441848"/>
                </a:solidFill>
                <a:highlight>
                  <a:srgbClr val="FFFFFF"/>
                </a:highlight>
                <a:latin typeface="Montserrat"/>
                <a:ea typeface="Montserrat"/>
                <a:cs typeface="Montserrat"/>
                <a:sym typeface="Montserrat"/>
              </a:rPr>
              <a:t>L</a:t>
            </a:r>
            <a:r>
              <a:rPr b="1" lang="en" sz="4300">
                <a:solidFill>
                  <a:srgbClr val="441848"/>
                </a:solidFill>
                <a:highlight>
                  <a:srgbClr val="FFFFFF"/>
                </a:highlight>
                <a:latin typeface="Montserrat"/>
                <a:ea typeface="Montserrat"/>
                <a:cs typeface="Montserrat"/>
                <a:sym typeface="Montserrat"/>
              </a:rPr>
              <a:t>os modelos secuenciales son clave en el NLP</a:t>
            </a:r>
            <a:endParaRPr sz="4300">
              <a:solidFill>
                <a:srgbClr val="441848"/>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nvSpPr>
        <p:spPr>
          <a:xfrm>
            <a:off x="465675" y="223450"/>
            <a:ext cx="64659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Modelado de Secuencias</a:t>
            </a:r>
            <a:endParaRPr b="1" sz="3600">
              <a:solidFill>
                <a:srgbClr val="441848"/>
              </a:solidFill>
              <a:latin typeface="Montserrat"/>
              <a:ea typeface="Montserrat"/>
              <a:cs typeface="Montserrat"/>
              <a:sym typeface="Montserrat"/>
            </a:endParaRPr>
          </a:p>
        </p:txBody>
      </p:sp>
      <p:sp>
        <p:nvSpPr>
          <p:cNvPr id="205" name="Google Shape;205;p32"/>
          <p:cNvSpPr txBox="1"/>
          <p:nvPr/>
        </p:nvSpPr>
        <p:spPr>
          <a:xfrm>
            <a:off x="486450" y="948950"/>
            <a:ext cx="7960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441848"/>
                </a:solidFill>
                <a:latin typeface="Montserrat"/>
                <a:ea typeface="Montserrat"/>
                <a:cs typeface="Montserrat"/>
                <a:sym typeface="Montserrat"/>
              </a:rPr>
              <a:t>Las Recurrent Neural Nets (RNN) son una familia de redes en las que se comparten características entre nodos. </a:t>
            </a:r>
            <a:endParaRPr sz="1200">
              <a:solidFill>
                <a:srgbClr val="441848"/>
              </a:solidFill>
              <a:latin typeface="Montserrat"/>
              <a:ea typeface="Montserrat"/>
              <a:cs typeface="Montserrat"/>
              <a:sym typeface="Montserrat"/>
            </a:endParaRPr>
          </a:p>
        </p:txBody>
      </p:sp>
      <p:pic>
        <p:nvPicPr>
          <p:cNvPr id="206" name="Google Shape;206;p32"/>
          <p:cNvPicPr preferRelativeResize="0"/>
          <p:nvPr/>
        </p:nvPicPr>
        <p:blipFill>
          <a:blip r:embed="rId3">
            <a:alphaModFix/>
          </a:blip>
          <a:stretch>
            <a:fillRect/>
          </a:stretch>
        </p:blipFill>
        <p:spPr>
          <a:xfrm>
            <a:off x="763625" y="1961175"/>
            <a:ext cx="6764350" cy="2641851"/>
          </a:xfrm>
          <a:prstGeom prst="rect">
            <a:avLst/>
          </a:prstGeom>
          <a:noFill/>
          <a:ln>
            <a:noFill/>
          </a:ln>
        </p:spPr>
      </p:pic>
      <p:pic>
        <p:nvPicPr>
          <p:cNvPr id="207" name="Google Shape;207;p32"/>
          <p:cNvPicPr preferRelativeResize="0"/>
          <p:nvPr/>
        </p:nvPicPr>
        <p:blipFill rotWithShape="1">
          <a:blip r:embed="rId4">
            <a:alphaModFix/>
          </a:blip>
          <a:srcRect b="15627" l="36158" r="36243" t="72791"/>
          <a:stretch/>
        </p:blipFill>
        <p:spPr>
          <a:xfrm>
            <a:off x="7647326" y="2133275"/>
            <a:ext cx="1319227" cy="311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5"/>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Deep Learning for NLP: Sequence Modeling. </a:t>
            </a:r>
            <a:endParaRPr b="1" sz="3600">
              <a:solidFill>
                <a:srgbClr val="441848"/>
              </a:solidFill>
              <a:latin typeface="Montserrat"/>
              <a:ea typeface="Montserrat"/>
              <a:cs typeface="Montserrat"/>
              <a:sym typeface="Montserrat"/>
            </a:endParaRPr>
          </a:p>
        </p:txBody>
      </p:sp>
      <p:pic>
        <p:nvPicPr>
          <p:cNvPr id="63" name="Google Shape;63;p15"/>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64" name="Google Shape;64;p15"/>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65" name="Google Shape;65;p15"/>
          <p:cNvPicPr preferRelativeResize="0"/>
          <p:nvPr/>
        </p:nvPicPr>
        <p:blipFill rotWithShape="1">
          <a:blip r:embed="rId5">
            <a:alphaModFix/>
          </a:blip>
          <a:srcRect b="0" l="0" r="0" t="0"/>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Zoom a la a</a:t>
            </a:r>
            <a:r>
              <a:rPr b="1" lang="en" sz="3000">
                <a:solidFill>
                  <a:srgbClr val="441848"/>
                </a:solidFill>
                <a:latin typeface="Montserrat"/>
                <a:ea typeface="Montserrat"/>
                <a:cs typeface="Montserrat"/>
                <a:sym typeface="Montserrat"/>
              </a:rPr>
              <a:t>rquitectura</a:t>
            </a:r>
            <a:endParaRPr b="1" sz="3000">
              <a:solidFill>
                <a:srgbClr val="441848"/>
              </a:solidFill>
              <a:latin typeface="Montserrat"/>
              <a:ea typeface="Montserrat"/>
              <a:cs typeface="Montserrat"/>
              <a:sym typeface="Montserrat"/>
            </a:endParaRPr>
          </a:p>
        </p:txBody>
      </p:sp>
      <p:pic>
        <p:nvPicPr>
          <p:cNvPr id="213" name="Google Shape;213;p33"/>
          <p:cNvPicPr preferRelativeResize="0"/>
          <p:nvPr/>
        </p:nvPicPr>
        <p:blipFill rotWithShape="1">
          <a:blip r:embed="rId3">
            <a:alphaModFix/>
          </a:blip>
          <a:srcRect b="0" l="0" r="12579" t="0"/>
          <a:stretch/>
        </p:blipFill>
        <p:spPr>
          <a:xfrm>
            <a:off x="1026825" y="1146550"/>
            <a:ext cx="7090350" cy="2162900"/>
          </a:xfrm>
          <a:prstGeom prst="rect">
            <a:avLst/>
          </a:prstGeom>
          <a:noFill/>
          <a:ln>
            <a:noFill/>
          </a:ln>
        </p:spPr>
      </p:pic>
      <p:pic>
        <p:nvPicPr>
          <p:cNvPr id="214" name="Google Shape;214;p33"/>
          <p:cNvPicPr preferRelativeResize="0"/>
          <p:nvPr/>
        </p:nvPicPr>
        <p:blipFill rotWithShape="1">
          <a:blip r:embed="rId4">
            <a:alphaModFix/>
          </a:blip>
          <a:srcRect b="4012" l="0" r="0" t="0"/>
          <a:stretch/>
        </p:blipFill>
        <p:spPr>
          <a:xfrm>
            <a:off x="1311075" y="3461850"/>
            <a:ext cx="6521850" cy="115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nvSpPr>
        <p:spPr>
          <a:xfrm>
            <a:off x="465675" y="223450"/>
            <a:ext cx="6144000" cy="9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700">
                <a:solidFill>
                  <a:srgbClr val="441848"/>
                </a:solidFill>
                <a:latin typeface="Montserrat"/>
                <a:ea typeface="Montserrat"/>
                <a:cs typeface="Montserrat"/>
                <a:sym typeface="Montserrat"/>
              </a:rPr>
              <a:t>Criterios para diseño de un modelado de secuencias</a:t>
            </a:r>
            <a:endParaRPr b="1" sz="2700">
              <a:solidFill>
                <a:srgbClr val="441848"/>
              </a:solidFill>
              <a:latin typeface="Montserrat"/>
              <a:ea typeface="Montserrat"/>
              <a:cs typeface="Montserrat"/>
              <a:sym typeface="Montserrat"/>
            </a:endParaRPr>
          </a:p>
        </p:txBody>
      </p:sp>
      <p:sp>
        <p:nvSpPr>
          <p:cNvPr id="220" name="Google Shape;220;p34"/>
          <p:cNvSpPr txBox="1"/>
          <p:nvPr/>
        </p:nvSpPr>
        <p:spPr>
          <a:xfrm>
            <a:off x="521425" y="1391950"/>
            <a:ext cx="5227800" cy="1391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441848"/>
              </a:buClr>
              <a:buSzPts val="1200"/>
              <a:buFont typeface="Montserrat"/>
              <a:buChar char="●"/>
            </a:pPr>
            <a:r>
              <a:rPr lang="en" sz="1200">
                <a:solidFill>
                  <a:srgbClr val="441848"/>
                </a:solidFill>
                <a:latin typeface="Montserrat"/>
                <a:ea typeface="Montserrat"/>
                <a:cs typeface="Montserrat"/>
                <a:sym typeface="Montserrat"/>
              </a:rPr>
              <a:t>Manejar la longitud variable de las secuencias.</a:t>
            </a:r>
            <a:endParaRPr sz="1200">
              <a:solidFill>
                <a:srgbClr val="441848"/>
              </a:solidFill>
              <a:latin typeface="Montserrat"/>
              <a:ea typeface="Montserrat"/>
              <a:cs typeface="Montserrat"/>
              <a:sym typeface="Montserrat"/>
            </a:endParaRPr>
          </a:p>
          <a:p>
            <a:pPr indent="-304800" lvl="0" marL="457200" rtl="0" algn="l">
              <a:lnSpc>
                <a:spcPct val="115000"/>
              </a:lnSpc>
              <a:spcBef>
                <a:spcPts val="1000"/>
              </a:spcBef>
              <a:spcAft>
                <a:spcPts val="0"/>
              </a:spcAft>
              <a:buClr>
                <a:srgbClr val="441848"/>
              </a:buClr>
              <a:buSzPts val="1200"/>
              <a:buFont typeface="Montserrat"/>
              <a:buChar char="●"/>
            </a:pPr>
            <a:r>
              <a:rPr lang="en" sz="1200">
                <a:solidFill>
                  <a:srgbClr val="441848"/>
                </a:solidFill>
                <a:latin typeface="Montserrat"/>
                <a:ea typeface="Montserrat"/>
                <a:cs typeface="Montserrat"/>
                <a:sym typeface="Montserrat"/>
              </a:rPr>
              <a:t>Gestionar las dependencias a largo plazo.</a:t>
            </a:r>
            <a:endParaRPr sz="1200">
              <a:solidFill>
                <a:srgbClr val="441848"/>
              </a:solidFill>
              <a:latin typeface="Montserrat"/>
              <a:ea typeface="Montserrat"/>
              <a:cs typeface="Montserrat"/>
              <a:sym typeface="Montserrat"/>
            </a:endParaRPr>
          </a:p>
          <a:p>
            <a:pPr indent="-304800" lvl="0" marL="457200" rtl="0" algn="l">
              <a:lnSpc>
                <a:spcPct val="115000"/>
              </a:lnSpc>
              <a:spcBef>
                <a:spcPts val="1000"/>
              </a:spcBef>
              <a:spcAft>
                <a:spcPts val="0"/>
              </a:spcAft>
              <a:buClr>
                <a:srgbClr val="441848"/>
              </a:buClr>
              <a:buSzPts val="1200"/>
              <a:buFont typeface="Montserrat"/>
              <a:buChar char="●"/>
            </a:pPr>
            <a:r>
              <a:rPr lang="en" sz="1200">
                <a:solidFill>
                  <a:srgbClr val="441848"/>
                </a:solidFill>
                <a:latin typeface="Montserrat"/>
                <a:ea typeface="Montserrat"/>
                <a:cs typeface="Montserrat"/>
                <a:sym typeface="Montserrat"/>
              </a:rPr>
              <a:t>Mantener </a:t>
            </a:r>
            <a:r>
              <a:rPr lang="en" sz="1200">
                <a:solidFill>
                  <a:srgbClr val="441848"/>
                </a:solidFill>
                <a:latin typeface="Montserrat"/>
                <a:ea typeface="Montserrat"/>
                <a:cs typeface="Montserrat"/>
                <a:sym typeface="Montserrat"/>
              </a:rPr>
              <a:t>información</a:t>
            </a:r>
            <a:r>
              <a:rPr lang="en" sz="1200">
                <a:solidFill>
                  <a:srgbClr val="441848"/>
                </a:solidFill>
                <a:latin typeface="Montserrat"/>
                <a:ea typeface="Montserrat"/>
                <a:cs typeface="Montserrat"/>
                <a:sym typeface="Montserrat"/>
              </a:rPr>
              <a:t> acerca del orden de la secuencia.</a:t>
            </a:r>
            <a:endParaRPr sz="1200">
              <a:solidFill>
                <a:srgbClr val="441848"/>
              </a:solidFill>
              <a:latin typeface="Montserrat"/>
              <a:ea typeface="Montserrat"/>
              <a:cs typeface="Montserrat"/>
              <a:sym typeface="Montserrat"/>
            </a:endParaRPr>
          </a:p>
          <a:p>
            <a:pPr indent="-304800" lvl="0" marL="457200" rtl="0" algn="l">
              <a:lnSpc>
                <a:spcPct val="115000"/>
              </a:lnSpc>
              <a:spcBef>
                <a:spcPts val="1000"/>
              </a:spcBef>
              <a:spcAft>
                <a:spcPts val="1000"/>
              </a:spcAft>
              <a:buClr>
                <a:srgbClr val="441848"/>
              </a:buClr>
              <a:buSzPts val="1200"/>
              <a:buFont typeface="Montserrat"/>
              <a:buChar char="●"/>
            </a:pPr>
            <a:r>
              <a:rPr lang="en" sz="1200">
                <a:solidFill>
                  <a:srgbClr val="441848"/>
                </a:solidFill>
                <a:latin typeface="Montserrat"/>
                <a:ea typeface="Montserrat"/>
                <a:cs typeface="Montserrat"/>
                <a:sym typeface="Montserrat"/>
              </a:rPr>
              <a:t>Compartir los valores del estado a lo largo de la secuencia.</a:t>
            </a:r>
            <a:endParaRPr sz="1200">
              <a:solidFill>
                <a:srgbClr val="441848"/>
              </a:solidFill>
              <a:latin typeface="Montserrat"/>
              <a:ea typeface="Montserrat"/>
              <a:cs typeface="Montserrat"/>
              <a:sym typeface="Montserrat"/>
            </a:endParaRPr>
          </a:p>
        </p:txBody>
      </p:sp>
      <p:pic>
        <p:nvPicPr>
          <p:cNvPr id="221" name="Google Shape;221;p34"/>
          <p:cNvPicPr preferRelativeResize="0"/>
          <p:nvPr/>
        </p:nvPicPr>
        <p:blipFill rotWithShape="1">
          <a:blip r:embed="rId3">
            <a:alphaModFix/>
          </a:blip>
          <a:srcRect b="52676" l="2595" r="61611" t="24104"/>
          <a:stretch/>
        </p:blipFill>
        <p:spPr>
          <a:xfrm>
            <a:off x="948250" y="3047125"/>
            <a:ext cx="2294539" cy="841409"/>
          </a:xfrm>
          <a:prstGeom prst="rect">
            <a:avLst/>
          </a:prstGeom>
          <a:noFill/>
          <a:ln>
            <a:noFill/>
          </a:ln>
        </p:spPr>
      </p:pic>
      <p:pic>
        <p:nvPicPr>
          <p:cNvPr id="222" name="Google Shape;222;p34"/>
          <p:cNvPicPr preferRelativeResize="0"/>
          <p:nvPr/>
        </p:nvPicPr>
        <p:blipFill rotWithShape="1">
          <a:blip r:embed="rId3">
            <a:alphaModFix/>
          </a:blip>
          <a:srcRect b="52676" l="42683" r="21522" t="24104"/>
          <a:stretch/>
        </p:blipFill>
        <p:spPr>
          <a:xfrm>
            <a:off x="1020809" y="3749742"/>
            <a:ext cx="2294539" cy="841409"/>
          </a:xfrm>
          <a:prstGeom prst="rect">
            <a:avLst/>
          </a:prstGeom>
          <a:noFill/>
          <a:ln>
            <a:noFill/>
          </a:ln>
        </p:spPr>
      </p:pic>
      <p:pic>
        <p:nvPicPr>
          <p:cNvPr id="223" name="Google Shape;223;p34"/>
          <p:cNvPicPr preferRelativeResize="0"/>
          <p:nvPr/>
        </p:nvPicPr>
        <p:blipFill rotWithShape="1">
          <a:blip r:embed="rId4">
            <a:alphaModFix/>
          </a:blip>
          <a:srcRect b="18661" l="3426" r="26358" t="25347"/>
          <a:stretch/>
        </p:blipFill>
        <p:spPr>
          <a:xfrm>
            <a:off x="4369014" y="3161650"/>
            <a:ext cx="3634488" cy="1630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nvSpPr>
        <p:spPr>
          <a:xfrm>
            <a:off x="465675" y="223450"/>
            <a:ext cx="7780800" cy="10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solidFill>
                  <a:srgbClr val="441848"/>
                </a:solidFill>
                <a:latin typeface="Montserrat"/>
                <a:ea typeface="Montserrat"/>
                <a:cs typeface="Montserrat"/>
                <a:sym typeface="Montserrat"/>
              </a:rPr>
              <a:t>Un problemita atendido en el modelado de secuencias por las dependencias a largo plazo</a:t>
            </a:r>
            <a:endParaRPr b="1" sz="2300">
              <a:solidFill>
                <a:srgbClr val="441848"/>
              </a:solidFill>
              <a:latin typeface="Montserrat"/>
              <a:ea typeface="Montserrat"/>
              <a:cs typeface="Montserrat"/>
              <a:sym typeface="Montserrat"/>
            </a:endParaRPr>
          </a:p>
        </p:txBody>
      </p:sp>
      <p:pic>
        <p:nvPicPr>
          <p:cNvPr id="229" name="Google Shape;229;p35"/>
          <p:cNvPicPr preferRelativeResize="0"/>
          <p:nvPr/>
        </p:nvPicPr>
        <p:blipFill rotWithShape="1">
          <a:blip r:embed="rId3">
            <a:alphaModFix amt="6000"/>
          </a:blip>
          <a:srcRect b="63504" l="2455" r="20342" t="28108"/>
          <a:stretch/>
        </p:blipFill>
        <p:spPr>
          <a:xfrm>
            <a:off x="924684" y="2350668"/>
            <a:ext cx="7296605" cy="503032"/>
          </a:xfrm>
          <a:prstGeom prst="rect">
            <a:avLst/>
          </a:prstGeom>
          <a:noFill/>
          <a:ln>
            <a:noFill/>
          </a:ln>
        </p:spPr>
      </p:pic>
      <p:pic>
        <p:nvPicPr>
          <p:cNvPr id="230" name="Google Shape;230;p35"/>
          <p:cNvPicPr preferRelativeResize="0"/>
          <p:nvPr/>
        </p:nvPicPr>
        <p:blipFill rotWithShape="1">
          <a:blip r:embed="rId3">
            <a:alphaModFix amt="66000"/>
          </a:blip>
          <a:srcRect b="63504" l="42216" r="20344" t="28108"/>
          <a:stretch/>
        </p:blipFill>
        <p:spPr>
          <a:xfrm>
            <a:off x="4682764" y="2350668"/>
            <a:ext cx="3538536" cy="503032"/>
          </a:xfrm>
          <a:prstGeom prst="rect">
            <a:avLst/>
          </a:prstGeom>
          <a:noFill/>
          <a:ln>
            <a:noFill/>
          </a:ln>
        </p:spPr>
      </p:pic>
      <p:pic>
        <p:nvPicPr>
          <p:cNvPr id="231" name="Google Shape;231;p35"/>
          <p:cNvPicPr preferRelativeResize="0"/>
          <p:nvPr/>
        </p:nvPicPr>
        <p:blipFill rotWithShape="1">
          <a:blip r:embed="rId3">
            <a:alphaModFix/>
          </a:blip>
          <a:srcRect b="63504" l="2455" r="20342" t="28108"/>
          <a:stretch/>
        </p:blipFill>
        <p:spPr>
          <a:xfrm>
            <a:off x="922700" y="3111744"/>
            <a:ext cx="7296605" cy="503032"/>
          </a:xfrm>
          <a:prstGeom prst="rect">
            <a:avLst/>
          </a:prstGeom>
          <a:noFill/>
          <a:ln>
            <a:noFill/>
          </a:ln>
        </p:spPr>
      </p:pic>
      <p:pic>
        <p:nvPicPr>
          <p:cNvPr id="232" name="Google Shape;232;p35"/>
          <p:cNvPicPr preferRelativeResize="0"/>
          <p:nvPr/>
        </p:nvPicPr>
        <p:blipFill rotWithShape="1">
          <a:blip r:embed="rId3">
            <a:alphaModFix amt="6000"/>
          </a:blip>
          <a:srcRect b="63504" l="2455" r="20342" t="28108"/>
          <a:stretch/>
        </p:blipFill>
        <p:spPr>
          <a:xfrm>
            <a:off x="924684" y="1690075"/>
            <a:ext cx="7296605" cy="503032"/>
          </a:xfrm>
          <a:prstGeom prst="rect">
            <a:avLst/>
          </a:prstGeom>
          <a:noFill/>
          <a:ln>
            <a:noFill/>
          </a:ln>
        </p:spPr>
      </p:pic>
      <p:pic>
        <p:nvPicPr>
          <p:cNvPr id="233" name="Google Shape;233;p35"/>
          <p:cNvPicPr preferRelativeResize="0"/>
          <p:nvPr/>
        </p:nvPicPr>
        <p:blipFill rotWithShape="1">
          <a:blip r:embed="rId3">
            <a:alphaModFix amt="66000"/>
          </a:blip>
          <a:srcRect b="63504" l="57353" r="20345" t="28108"/>
          <a:stretch/>
        </p:blipFill>
        <p:spPr>
          <a:xfrm>
            <a:off x="6113530" y="1690075"/>
            <a:ext cx="2107762" cy="503032"/>
          </a:xfrm>
          <a:prstGeom prst="rect">
            <a:avLst/>
          </a:prstGeom>
          <a:noFill/>
          <a:ln>
            <a:noFill/>
          </a:ln>
        </p:spPr>
      </p:pic>
      <p:sp>
        <p:nvSpPr>
          <p:cNvPr id="234" name="Google Shape;234;p35"/>
          <p:cNvSpPr txBox="1"/>
          <p:nvPr/>
        </p:nvSpPr>
        <p:spPr>
          <a:xfrm>
            <a:off x="703075" y="4406225"/>
            <a:ext cx="7605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441848"/>
                </a:solidFill>
                <a:highlight>
                  <a:srgbClr val="FFFFFF"/>
                </a:highlight>
                <a:latin typeface="Montserrat"/>
                <a:ea typeface="Montserrat"/>
                <a:cs typeface="Montserrat"/>
                <a:sym typeface="Montserrat"/>
              </a:rPr>
              <a:t>Solucionado eso de</a:t>
            </a:r>
            <a:r>
              <a:rPr lang="en" sz="1350">
                <a:solidFill>
                  <a:srgbClr val="441848"/>
                </a:solidFill>
                <a:highlight>
                  <a:srgbClr val="FFFFFF"/>
                </a:highlight>
                <a:latin typeface="Montserrat"/>
                <a:ea typeface="Montserrat"/>
                <a:cs typeface="Montserrat"/>
                <a:sym typeface="Montserrat"/>
              </a:rPr>
              <a:t> que es </a:t>
            </a:r>
            <a:r>
              <a:rPr b="1" lang="en" sz="1350">
                <a:solidFill>
                  <a:srgbClr val="441848"/>
                </a:solidFill>
                <a:highlight>
                  <a:srgbClr val="FFFFFF"/>
                </a:highlight>
                <a:latin typeface="Montserrat"/>
                <a:ea typeface="Montserrat"/>
                <a:cs typeface="Montserrat"/>
                <a:sym typeface="Montserrat"/>
              </a:rPr>
              <a:t>difícil acceder información de estados muy antiguos ✔ </a:t>
            </a:r>
            <a:endParaRPr>
              <a:solidFill>
                <a:srgbClr val="441848"/>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Los 3 tipos de RNN</a:t>
            </a:r>
            <a:endParaRPr b="1" sz="3600">
              <a:solidFill>
                <a:srgbClr val="441848"/>
              </a:solidFill>
              <a:latin typeface="Montserrat"/>
              <a:ea typeface="Montserrat"/>
              <a:cs typeface="Montserrat"/>
              <a:sym typeface="Montserrat"/>
            </a:endParaRPr>
          </a:p>
        </p:txBody>
      </p:sp>
      <p:pic>
        <p:nvPicPr>
          <p:cNvPr id="240" name="Google Shape;240;p36"/>
          <p:cNvPicPr preferRelativeResize="0"/>
          <p:nvPr/>
        </p:nvPicPr>
        <p:blipFill>
          <a:blip r:embed="rId3">
            <a:alphaModFix/>
          </a:blip>
          <a:stretch>
            <a:fillRect/>
          </a:stretch>
        </p:blipFill>
        <p:spPr>
          <a:xfrm>
            <a:off x="319425" y="1398200"/>
            <a:ext cx="8393275" cy="2524550"/>
          </a:xfrm>
          <a:prstGeom prst="rect">
            <a:avLst/>
          </a:prstGeom>
          <a:noFill/>
          <a:ln>
            <a:noFill/>
          </a:ln>
        </p:spPr>
      </p:pic>
      <p:sp>
        <p:nvSpPr>
          <p:cNvPr id="241" name="Google Shape;241;p36"/>
          <p:cNvSpPr txBox="1"/>
          <p:nvPr/>
        </p:nvSpPr>
        <p:spPr>
          <a:xfrm>
            <a:off x="1001850" y="3750800"/>
            <a:ext cx="1384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441848"/>
                </a:solidFill>
                <a:latin typeface="Montserrat"/>
                <a:ea typeface="Montserrat"/>
                <a:cs typeface="Montserrat"/>
                <a:sym typeface="Montserrat"/>
              </a:rPr>
              <a:t>la simple/ vanilla (RNN) </a:t>
            </a:r>
            <a:endParaRPr sz="1100">
              <a:solidFill>
                <a:srgbClr val="441848"/>
              </a:solidFill>
              <a:latin typeface="Montserrat"/>
              <a:ea typeface="Montserrat"/>
              <a:cs typeface="Montserrat"/>
              <a:sym typeface="Montserrat"/>
            </a:endParaRPr>
          </a:p>
        </p:txBody>
      </p:sp>
      <p:sp>
        <p:nvSpPr>
          <p:cNvPr id="242" name="Google Shape;242;p36"/>
          <p:cNvSpPr txBox="1"/>
          <p:nvPr/>
        </p:nvSpPr>
        <p:spPr>
          <a:xfrm>
            <a:off x="3090150" y="3750800"/>
            <a:ext cx="266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441848"/>
                </a:solidFill>
                <a:latin typeface="Montserrat"/>
                <a:ea typeface="Montserrat"/>
                <a:cs typeface="Montserrat"/>
                <a:sym typeface="Montserrat"/>
              </a:rPr>
              <a:t>la unidad de memoria a largo plazo a corto plazo (LSTM).</a:t>
            </a:r>
            <a:endParaRPr sz="1100">
              <a:solidFill>
                <a:srgbClr val="441848"/>
              </a:solidFill>
              <a:latin typeface="Montserrat"/>
              <a:ea typeface="Montserrat"/>
              <a:cs typeface="Montserrat"/>
              <a:sym typeface="Montserrat"/>
            </a:endParaRPr>
          </a:p>
        </p:txBody>
      </p:sp>
      <p:sp>
        <p:nvSpPr>
          <p:cNvPr id="243" name="Google Shape;243;p36"/>
          <p:cNvSpPr txBox="1"/>
          <p:nvPr/>
        </p:nvSpPr>
        <p:spPr>
          <a:xfrm>
            <a:off x="6299425" y="3750800"/>
            <a:ext cx="177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441848"/>
                </a:solidFill>
                <a:latin typeface="Montserrat"/>
                <a:ea typeface="Montserrat"/>
                <a:cs typeface="Montserrat"/>
                <a:sym typeface="Montserrat"/>
              </a:rPr>
              <a:t>la unidad recurrente cerrada (GRU)</a:t>
            </a:r>
            <a:endParaRPr sz="1100"/>
          </a:p>
        </p:txBody>
      </p:sp>
      <p:sp>
        <p:nvSpPr>
          <p:cNvPr id="244" name="Google Shape;244;p36"/>
          <p:cNvSpPr txBox="1"/>
          <p:nvPr/>
        </p:nvSpPr>
        <p:spPr>
          <a:xfrm>
            <a:off x="3491575" y="4242775"/>
            <a:ext cx="208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ighlight>
                  <a:srgbClr val="FFFFFF"/>
                </a:highlight>
                <a:latin typeface="Montserrat"/>
                <a:ea typeface="Montserrat"/>
                <a:cs typeface="Montserrat"/>
                <a:sym typeface="Montserrat"/>
                <a:hlinkClick r:id="rId4"/>
              </a:rPr>
              <a:t>Hochreiter and Schmidhuber in 1997</a:t>
            </a:r>
            <a:endParaRPr sz="800">
              <a:latin typeface="Montserrat"/>
              <a:ea typeface="Montserrat"/>
              <a:cs typeface="Montserrat"/>
              <a:sym typeface="Montserrat"/>
            </a:endParaRPr>
          </a:p>
        </p:txBody>
      </p:sp>
      <p:sp>
        <p:nvSpPr>
          <p:cNvPr id="245" name="Google Shape;245;p36"/>
          <p:cNvSpPr txBox="1"/>
          <p:nvPr/>
        </p:nvSpPr>
        <p:spPr>
          <a:xfrm>
            <a:off x="6614500" y="4242775"/>
            <a:ext cx="1190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ighlight>
                  <a:srgbClr val="FFFFFF"/>
                </a:highlight>
                <a:latin typeface="Montserrat"/>
                <a:ea typeface="Montserrat"/>
                <a:cs typeface="Montserrat"/>
                <a:sym typeface="Montserrat"/>
                <a:hlinkClick r:id="rId5"/>
              </a:rPr>
              <a:t>Cho </a:t>
            </a:r>
            <a:r>
              <a:rPr i="1" lang="en" sz="800" u="sng">
                <a:solidFill>
                  <a:schemeClr val="hlink"/>
                </a:solidFill>
                <a:highlight>
                  <a:srgbClr val="FFFFFF"/>
                </a:highlight>
                <a:latin typeface="Montserrat"/>
                <a:ea typeface="Montserrat"/>
                <a:cs typeface="Montserrat"/>
                <a:sym typeface="Montserrat"/>
                <a:hlinkClick r:id="rId6"/>
              </a:rPr>
              <a:t>et. al</a:t>
            </a:r>
            <a:r>
              <a:rPr lang="en" sz="800" u="sng">
                <a:solidFill>
                  <a:schemeClr val="hlink"/>
                </a:solidFill>
                <a:highlight>
                  <a:srgbClr val="FFFFFF"/>
                </a:highlight>
                <a:latin typeface="Montserrat"/>
                <a:ea typeface="Montserrat"/>
                <a:cs typeface="Montserrat"/>
                <a:sym typeface="Montserrat"/>
                <a:hlinkClick r:id="rId7"/>
              </a:rPr>
              <a:t> in 2014</a:t>
            </a:r>
            <a:r>
              <a:rPr lang="en" sz="800">
                <a:solidFill>
                  <a:srgbClr val="292929"/>
                </a:solidFill>
                <a:highlight>
                  <a:srgbClr val="FFFFFF"/>
                </a:highlight>
                <a:latin typeface="Montserrat"/>
                <a:ea typeface="Montserrat"/>
                <a:cs typeface="Montserrat"/>
                <a:sym typeface="Montserrat"/>
              </a:rPr>
              <a:t>.</a:t>
            </a:r>
            <a:endParaRPr sz="800">
              <a:latin typeface="Montserrat"/>
              <a:ea typeface="Montserrat"/>
              <a:cs typeface="Montserrat"/>
              <a:sym typeface="Montserrat"/>
            </a:endParaRPr>
          </a:p>
        </p:txBody>
      </p:sp>
      <p:cxnSp>
        <p:nvCxnSpPr>
          <p:cNvPr id="246" name="Google Shape;246;p36"/>
          <p:cNvCxnSpPr/>
          <p:nvPr/>
        </p:nvCxnSpPr>
        <p:spPr>
          <a:xfrm flipH="1">
            <a:off x="3039725" y="1267275"/>
            <a:ext cx="24300" cy="3396900"/>
          </a:xfrm>
          <a:prstGeom prst="straightConnector1">
            <a:avLst/>
          </a:prstGeom>
          <a:noFill/>
          <a:ln cap="flat" cmpd="sng" w="19050">
            <a:solidFill>
              <a:srgbClr val="D9D2E9"/>
            </a:solidFill>
            <a:prstDash val="dot"/>
            <a:round/>
            <a:headEnd len="med" w="med" type="none"/>
            <a:tailEnd len="med" w="med" type="none"/>
          </a:ln>
        </p:spPr>
      </p:cxnSp>
      <p:sp>
        <p:nvSpPr>
          <p:cNvPr id="247" name="Google Shape;247;p36"/>
          <p:cNvSpPr txBox="1"/>
          <p:nvPr/>
        </p:nvSpPr>
        <p:spPr>
          <a:xfrm>
            <a:off x="537350" y="1075250"/>
            <a:ext cx="216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41848"/>
                </a:solidFill>
                <a:latin typeface="Montserrat"/>
                <a:ea typeface="Montserrat"/>
                <a:cs typeface="Montserrat"/>
                <a:sym typeface="Montserrat"/>
              </a:rPr>
              <a:t>Short Memory Models</a:t>
            </a:r>
            <a:endParaRPr sz="1100">
              <a:solidFill>
                <a:srgbClr val="441848"/>
              </a:solidFill>
              <a:latin typeface="Montserrat"/>
              <a:ea typeface="Montserrat"/>
              <a:cs typeface="Montserrat"/>
              <a:sym typeface="Montserrat"/>
            </a:endParaRPr>
          </a:p>
        </p:txBody>
      </p:sp>
      <p:sp>
        <p:nvSpPr>
          <p:cNvPr id="248" name="Google Shape;248;p36"/>
          <p:cNvSpPr txBox="1"/>
          <p:nvPr/>
        </p:nvSpPr>
        <p:spPr>
          <a:xfrm>
            <a:off x="3435000" y="1075250"/>
            <a:ext cx="216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41848"/>
                </a:solidFill>
                <a:latin typeface="Montserrat"/>
                <a:ea typeface="Montserrat"/>
                <a:cs typeface="Montserrat"/>
                <a:sym typeface="Montserrat"/>
              </a:rPr>
              <a:t>Long-Term </a:t>
            </a:r>
            <a:r>
              <a:rPr lang="en" sz="1100">
                <a:solidFill>
                  <a:srgbClr val="441848"/>
                </a:solidFill>
                <a:latin typeface="Montserrat"/>
                <a:ea typeface="Montserrat"/>
                <a:cs typeface="Montserrat"/>
                <a:sym typeface="Montserrat"/>
              </a:rPr>
              <a:t>Memory Models</a:t>
            </a:r>
            <a:endParaRPr sz="1100">
              <a:solidFill>
                <a:srgbClr val="441848"/>
              </a:solidFill>
              <a:latin typeface="Montserrat"/>
              <a:ea typeface="Montserrat"/>
              <a:cs typeface="Montserrat"/>
              <a:sym typeface="Montserrat"/>
            </a:endParaRPr>
          </a:p>
        </p:txBody>
      </p:sp>
      <p:sp>
        <p:nvSpPr>
          <p:cNvPr id="249" name="Google Shape;249;p36"/>
          <p:cNvSpPr txBox="1"/>
          <p:nvPr/>
        </p:nvSpPr>
        <p:spPr>
          <a:xfrm>
            <a:off x="6128650" y="1075250"/>
            <a:ext cx="216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41848"/>
                </a:solidFill>
                <a:latin typeface="Montserrat"/>
                <a:ea typeface="Montserrat"/>
                <a:cs typeface="Montserrat"/>
                <a:sym typeface="Montserrat"/>
              </a:rPr>
              <a:t>Gated Recurrent Unit</a:t>
            </a:r>
            <a:endParaRPr sz="1100">
              <a:solidFill>
                <a:srgbClr val="441848"/>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7"/>
          <p:cNvPicPr preferRelativeResize="0"/>
          <p:nvPr/>
        </p:nvPicPr>
        <p:blipFill rotWithShape="1">
          <a:blip r:embed="rId3">
            <a:alphaModFix/>
          </a:blip>
          <a:srcRect b="18731" l="0" r="0" t="32977"/>
          <a:stretch/>
        </p:blipFill>
        <p:spPr>
          <a:xfrm>
            <a:off x="2023263" y="557850"/>
            <a:ext cx="5097476" cy="1386700"/>
          </a:xfrm>
          <a:prstGeom prst="rect">
            <a:avLst/>
          </a:prstGeom>
          <a:noFill/>
          <a:ln>
            <a:noFill/>
          </a:ln>
        </p:spPr>
      </p:pic>
      <p:pic>
        <p:nvPicPr>
          <p:cNvPr id="255" name="Google Shape;255;p37"/>
          <p:cNvPicPr preferRelativeResize="0"/>
          <p:nvPr/>
        </p:nvPicPr>
        <p:blipFill rotWithShape="1">
          <a:blip r:embed="rId4">
            <a:alphaModFix/>
          </a:blip>
          <a:srcRect b="0" l="8582" r="4642" t="0"/>
          <a:stretch/>
        </p:blipFill>
        <p:spPr>
          <a:xfrm>
            <a:off x="2023275" y="3999525"/>
            <a:ext cx="5097474" cy="779193"/>
          </a:xfrm>
          <a:prstGeom prst="rect">
            <a:avLst/>
          </a:prstGeom>
          <a:noFill/>
          <a:ln>
            <a:noFill/>
          </a:ln>
        </p:spPr>
      </p:pic>
      <p:pic>
        <p:nvPicPr>
          <p:cNvPr id="256" name="Google Shape;256;p37"/>
          <p:cNvPicPr preferRelativeResize="0"/>
          <p:nvPr/>
        </p:nvPicPr>
        <p:blipFill rotWithShape="1">
          <a:blip r:embed="rId5">
            <a:alphaModFix/>
          </a:blip>
          <a:srcRect b="0" l="20995" r="11473" t="0"/>
          <a:stretch/>
        </p:blipFill>
        <p:spPr>
          <a:xfrm>
            <a:off x="4746675" y="2285525"/>
            <a:ext cx="2366072" cy="1386700"/>
          </a:xfrm>
          <a:prstGeom prst="rect">
            <a:avLst/>
          </a:prstGeom>
          <a:noFill/>
          <a:ln>
            <a:noFill/>
          </a:ln>
        </p:spPr>
      </p:pic>
      <p:pic>
        <p:nvPicPr>
          <p:cNvPr id="257" name="Google Shape;257;p37"/>
          <p:cNvPicPr preferRelativeResize="0"/>
          <p:nvPr/>
        </p:nvPicPr>
        <p:blipFill rotWithShape="1">
          <a:blip r:embed="rId6">
            <a:alphaModFix/>
          </a:blip>
          <a:srcRect b="0" l="33792" r="0" t="0"/>
          <a:stretch/>
        </p:blipFill>
        <p:spPr>
          <a:xfrm>
            <a:off x="2130473" y="2209322"/>
            <a:ext cx="2451226" cy="1440550"/>
          </a:xfrm>
          <a:prstGeom prst="rect">
            <a:avLst/>
          </a:prstGeom>
          <a:noFill/>
          <a:ln>
            <a:noFill/>
          </a:ln>
        </p:spPr>
      </p:pic>
      <p:sp>
        <p:nvSpPr>
          <p:cNvPr id="258" name="Google Shape;258;p37"/>
          <p:cNvSpPr txBox="1"/>
          <p:nvPr/>
        </p:nvSpPr>
        <p:spPr>
          <a:xfrm>
            <a:off x="465675" y="223450"/>
            <a:ext cx="18084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RNN</a:t>
            </a:r>
            <a:endParaRPr b="1" sz="3600">
              <a:solidFill>
                <a:srgbClr val="441848"/>
              </a:solidFill>
              <a:latin typeface="Montserrat"/>
              <a:ea typeface="Montserrat"/>
              <a:cs typeface="Montserrat"/>
              <a:sym typeface="Montserrat"/>
            </a:endParaRPr>
          </a:p>
        </p:txBody>
      </p:sp>
      <p:sp>
        <p:nvSpPr>
          <p:cNvPr id="259" name="Google Shape;259;p37"/>
          <p:cNvSpPr txBox="1"/>
          <p:nvPr/>
        </p:nvSpPr>
        <p:spPr>
          <a:xfrm>
            <a:off x="537350" y="770450"/>
            <a:ext cx="216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41848"/>
                </a:solidFill>
                <a:latin typeface="Montserrat"/>
                <a:ea typeface="Montserrat"/>
                <a:cs typeface="Montserrat"/>
                <a:sym typeface="Montserrat"/>
              </a:rPr>
              <a:t>Short Memory Models</a:t>
            </a:r>
            <a:endParaRPr sz="1100">
              <a:solidFill>
                <a:srgbClr val="441848"/>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8"/>
          <p:cNvPicPr preferRelativeResize="0"/>
          <p:nvPr/>
        </p:nvPicPr>
        <p:blipFill>
          <a:blip r:embed="rId3">
            <a:alphaModFix/>
          </a:blip>
          <a:stretch>
            <a:fillRect/>
          </a:stretch>
        </p:blipFill>
        <p:spPr>
          <a:xfrm>
            <a:off x="4654250" y="934575"/>
            <a:ext cx="3845599" cy="4036350"/>
          </a:xfrm>
          <a:prstGeom prst="rect">
            <a:avLst/>
          </a:prstGeom>
          <a:noFill/>
          <a:ln>
            <a:noFill/>
          </a:ln>
        </p:spPr>
      </p:pic>
      <p:pic>
        <p:nvPicPr>
          <p:cNvPr id="265" name="Google Shape;265;p38"/>
          <p:cNvPicPr preferRelativeResize="0"/>
          <p:nvPr/>
        </p:nvPicPr>
        <p:blipFill>
          <a:blip r:embed="rId4">
            <a:alphaModFix/>
          </a:blip>
          <a:stretch>
            <a:fillRect/>
          </a:stretch>
        </p:blipFill>
        <p:spPr>
          <a:xfrm>
            <a:off x="985074" y="2837883"/>
            <a:ext cx="2758225" cy="2078967"/>
          </a:xfrm>
          <a:prstGeom prst="rect">
            <a:avLst/>
          </a:prstGeom>
          <a:noFill/>
          <a:ln>
            <a:noFill/>
          </a:ln>
        </p:spPr>
      </p:pic>
      <p:pic>
        <p:nvPicPr>
          <p:cNvPr id="266" name="Google Shape;266;p38"/>
          <p:cNvPicPr preferRelativeResize="0"/>
          <p:nvPr/>
        </p:nvPicPr>
        <p:blipFill>
          <a:blip r:embed="rId5">
            <a:alphaModFix/>
          </a:blip>
          <a:stretch>
            <a:fillRect/>
          </a:stretch>
        </p:blipFill>
        <p:spPr>
          <a:xfrm>
            <a:off x="832675" y="777825"/>
            <a:ext cx="3310476" cy="1862753"/>
          </a:xfrm>
          <a:prstGeom prst="rect">
            <a:avLst/>
          </a:prstGeom>
          <a:noFill/>
          <a:ln>
            <a:noFill/>
          </a:ln>
        </p:spPr>
      </p:pic>
      <p:sp>
        <p:nvSpPr>
          <p:cNvPr id="267" name="Google Shape;267;p38"/>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RNN</a:t>
            </a:r>
            <a:endParaRPr b="1" sz="3600">
              <a:solidFill>
                <a:srgbClr val="441848"/>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b="9185" l="0" r="0" t="30141"/>
          <a:stretch/>
        </p:blipFill>
        <p:spPr>
          <a:xfrm>
            <a:off x="2103239" y="878800"/>
            <a:ext cx="4937521" cy="1685125"/>
          </a:xfrm>
          <a:prstGeom prst="rect">
            <a:avLst/>
          </a:prstGeom>
          <a:noFill/>
          <a:ln>
            <a:noFill/>
          </a:ln>
        </p:spPr>
      </p:pic>
      <p:pic>
        <p:nvPicPr>
          <p:cNvPr id="273" name="Google Shape;273;p39"/>
          <p:cNvPicPr preferRelativeResize="0"/>
          <p:nvPr/>
        </p:nvPicPr>
        <p:blipFill>
          <a:blip r:embed="rId4">
            <a:alphaModFix/>
          </a:blip>
          <a:stretch>
            <a:fillRect/>
          </a:stretch>
        </p:blipFill>
        <p:spPr>
          <a:xfrm>
            <a:off x="2085700" y="3004100"/>
            <a:ext cx="3613826" cy="2032750"/>
          </a:xfrm>
          <a:prstGeom prst="rect">
            <a:avLst/>
          </a:prstGeom>
          <a:noFill/>
          <a:ln>
            <a:noFill/>
          </a:ln>
        </p:spPr>
      </p:pic>
      <p:sp>
        <p:nvSpPr>
          <p:cNvPr id="274" name="Google Shape;274;p39"/>
          <p:cNvSpPr txBox="1"/>
          <p:nvPr/>
        </p:nvSpPr>
        <p:spPr>
          <a:xfrm>
            <a:off x="465675" y="223450"/>
            <a:ext cx="70167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100">
                <a:solidFill>
                  <a:srgbClr val="441848"/>
                </a:solidFill>
                <a:latin typeface="Montserrat"/>
                <a:ea typeface="Montserrat"/>
                <a:cs typeface="Montserrat"/>
                <a:sym typeface="Montserrat"/>
              </a:rPr>
              <a:t>Vanishing/exploding gradient </a:t>
            </a:r>
            <a:endParaRPr b="1" sz="3600">
              <a:solidFill>
                <a:srgbClr val="441848"/>
              </a:solidFill>
              <a:latin typeface="Montserrat"/>
              <a:ea typeface="Montserrat"/>
              <a:cs typeface="Montserrat"/>
              <a:sym typeface="Montserrat"/>
            </a:endParaRPr>
          </a:p>
        </p:txBody>
      </p:sp>
      <p:pic>
        <p:nvPicPr>
          <p:cNvPr id="275" name="Google Shape;275;p39"/>
          <p:cNvPicPr preferRelativeResize="0"/>
          <p:nvPr/>
        </p:nvPicPr>
        <p:blipFill>
          <a:blip r:embed="rId5">
            <a:alphaModFix/>
          </a:blip>
          <a:stretch>
            <a:fillRect/>
          </a:stretch>
        </p:blipFill>
        <p:spPr>
          <a:xfrm>
            <a:off x="394875" y="3832253"/>
            <a:ext cx="992476" cy="910600"/>
          </a:xfrm>
          <a:prstGeom prst="rect">
            <a:avLst/>
          </a:prstGeom>
          <a:noFill/>
          <a:ln>
            <a:noFill/>
          </a:ln>
        </p:spPr>
      </p:pic>
      <p:pic>
        <p:nvPicPr>
          <p:cNvPr id="276" name="Google Shape;276;p39"/>
          <p:cNvPicPr preferRelativeResize="0"/>
          <p:nvPr/>
        </p:nvPicPr>
        <p:blipFill rotWithShape="1">
          <a:blip r:embed="rId6">
            <a:alphaModFix/>
          </a:blip>
          <a:srcRect b="67730" l="0" r="0" t="0"/>
          <a:stretch/>
        </p:blipFill>
        <p:spPr>
          <a:xfrm>
            <a:off x="7270650" y="2652225"/>
            <a:ext cx="1873350" cy="734050"/>
          </a:xfrm>
          <a:prstGeom prst="rect">
            <a:avLst/>
          </a:prstGeom>
          <a:noFill/>
          <a:ln>
            <a:noFill/>
          </a:ln>
        </p:spPr>
      </p:pic>
      <p:pic>
        <p:nvPicPr>
          <p:cNvPr id="277" name="Google Shape;277;p39"/>
          <p:cNvPicPr preferRelativeResize="0"/>
          <p:nvPr/>
        </p:nvPicPr>
        <p:blipFill rotWithShape="1">
          <a:blip r:embed="rId6">
            <a:alphaModFix/>
          </a:blip>
          <a:srcRect b="0" l="5934" r="9" t="69242"/>
          <a:stretch/>
        </p:blipFill>
        <p:spPr>
          <a:xfrm>
            <a:off x="7482375" y="4443825"/>
            <a:ext cx="1762075" cy="699675"/>
          </a:xfrm>
          <a:prstGeom prst="rect">
            <a:avLst/>
          </a:prstGeom>
          <a:noFill/>
          <a:ln>
            <a:noFill/>
          </a:ln>
        </p:spPr>
      </p:pic>
      <p:sp>
        <p:nvSpPr>
          <p:cNvPr id="278" name="Google Shape;278;p39"/>
          <p:cNvSpPr txBox="1"/>
          <p:nvPr/>
        </p:nvSpPr>
        <p:spPr>
          <a:xfrm>
            <a:off x="465675" y="2233400"/>
            <a:ext cx="70167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100">
                <a:solidFill>
                  <a:srgbClr val="441848"/>
                </a:solidFill>
                <a:latin typeface="Montserrat"/>
                <a:ea typeface="Montserrat"/>
                <a:cs typeface="Montserrat"/>
                <a:sym typeface="Montserrat"/>
              </a:rPr>
              <a:t>BPTT </a:t>
            </a:r>
            <a:r>
              <a:rPr lang="en" sz="1200">
                <a:solidFill>
                  <a:srgbClr val="441848"/>
                </a:solidFill>
                <a:highlight>
                  <a:srgbClr val="FFFFFF"/>
                </a:highlight>
                <a:latin typeface="Montserrat"/>
                <a:ea typeface="Montserrat"/>
                <a:cs typeface="Montserrat"/>
                <a:sym typeface="Montserrat"/>
              </a:rPr>
              <a:t>Backpropagation through time </a:t>
            </a:r>
            <a:endParaRPr b="1" sz="3600">
              <a:solidFill>
                <a:srgbClr val="441848"/>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nvSpPr>
        <p:spPr>
          <a:xfrm>
            <a:off x="465675" y="-5150"/>
            <a:ext cx="6071700" cy="14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Selectivas con la información</a:t>
            </a:r>
            <a:endParaRPr b="1" sz="3600">
              <a:solidFill>
                <a:srgbClr val="441848"/>
              </a:solidFill>
              <a:latin typeface="Montserrat"/>
              <a:ea typeface="Montserrat"/>
              <a:cs typeface="Montserrat"/>
              <a:sym typeface="Montserrat"/>
            </a:endParaRPr>
          </a:p>
        </p:txBody>
      </p:sp>
      <p:sp>
        <p:nvSpPr>
          <p:cNvPr id="284" name="Google Shape;284;p40"/>
          <p:cNvSpPr txBox="1"/>
          <p:nvPr/>
        </p:nvSpPr>
        <p:spPr>
          <a:xfrm>
            <a:off x="554150" y="1137075"/>
            <a:ext cx="216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41848"/>
                </a:solidFill>
                <a:latin typeface="Montserrat"/>
                <a:ea typeface="Montserrat"/>
                <a:cs typeface="Montserrat"/>
                <a:sym typeface="Montserrat"/>
              </a:rPr>
              <a:t>Long-Term Memory Models</a:t>
            </a:r>
            <a:endParaRPr sz="1100">
              <a:solidFill>
                <a:srgbClr val="441848"/>
              </a:solidFill>
              <a:latin typeface="Montserrat"/>
              <a:ea typeface="Montserrat"/>
              <a:cs typeface="Montserrat"/>
              <a:sym typeface="Montserrat"/>
            </a:endParaRPr>
          </a:p>
        </p:txBody>
      </p:sp>
      <p:pic>
        <p:nvPicPr>
          <p:cNvPr id="285" name="Google Shape;285;p40">
            <a:hlinkClick r:id="rId3"/>
          </p:cNvPr>
          <p:cNvPicPr preferRelativeResize="0"/>
          <p:nvPr/>
        </p:nvPicPr>
        <p:blipFill>
          <a:blip r:embed="rId4">
            <a:alphaModFix/>
          </a:blip>
          <a:stretch>
            <a:fillRect/>
          </a:stretch>
        </p:blipFill>
        <p:spPr>
          <a:xfrm>
            <a:off x="1596338" y="1430950"/>
            <a:ext cx="5951333" cy="3347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nvSpPr>
        <p:spPr>
          <a:xfrm>
            <a:off x="465675" y="-5150"/>
            <a:ext cx="2370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LSTM</a:t>
            </a:r>
            <a:endParaRPr b="1" sz="3600">
              <a:solidFill>
                <a:srgbClr val="441848"/>
              </a:solidFill>
              <a:latin typeface="Montserrat"/>
              <a:ea typeface="Montserrat"/>
              <a:cs typeface="Montserrat"/>
              <a:sym typeface="Montserrat"/>
            </a:endParaRPr>
          </a:p>
        </p:txBody>
      </p:sp>
      <p:pic>
        <p:nvPicPr>
          <p:cNvPr id="291" name="Google Shape;291;p41"/>
          <p:cNvPicPr preferRelativeResize="0"/>
          <p:nvPr/>
        </p:nvPicPr>
        <p:blipFill rotWithShape="1">
          <a:blip r:embed="rId3">
            <a:alphaModFix/>
          </a:blip>
          <a:srcRect b="31323" l="0" r="49657" t="7830"/>
          <a:stretch/>
        </p:blipFill>
        <p:spPr>
          <a:xfrm>
            <a:off x="505100" y="702000"/>
            <a:ext cx="3604351" cy="2770100"/>
          </a:xfrm>
          <a:prstGeom prst="rect">
            <a:avLst/>
          </a:prstGeom>
          <a:noFill/>
          <a:ln>
            <a:noFill/>
          </a:ln>
        </p:spPr>
      </p:pic>
      <p:pic>
        <p:nvPicPr>
          <p:cNvPr id="292" name="Google Shape;292;p41"/>
          <p:cNvPicPr preferRelativeResize="0"/>
          <p:nvPr/>
        </p:nvPicPr>
        <p:blipFill rotWithShape="1">
          <a:blip r:embed="rId3">
            <a:alphaModFix/>
          </a:blip>
          <a:srcRect b="0" l="2794" r="7919" t="72845"/>
          <a:stretch/>
        </p:blipFill>
        <p:spPr>
          <a:xfrm>
            <a:off x="735975" y="3245325"/>
            <a:ext cx="2922151" cy="565126"/>
          </a:xfrm>
          <a:prstGeom prst="rect">
            <a:avLst/>
          </a:prstGeom>
          <a:noFill/>
          <a:ln>
            <a:noFill/>
          </a:ln>
        </p:spPr>
      </p:pic>
      <p:sp>
        <p:nvSpPr>
          <p:cNvPr id="293" name="Google Shape;293;p41"/>
          <p:cNvSpPr txBox="1"/>
          <p:nvPr/>
        </p:nvSpPr>
        <p:spPr>
          <a:xfrm>
            <a:off x="4748775" y="900400"/>
            <a:ext cx="3453600" cy="380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41848"/>
              </a:buClr>
              <a:buSzPts val="1400"/>
              <a:buFont typeface="Montserrat"/>
              <a:buAutoNum type="arabicParenR"/>
            </a:pPr>
            <a:r>
              <a:rPr lang="en">
                <a:solidFill>
                  <a:srgbClr val="441848"/>
                </a:solidFill>
                <a:highlight>
                  <a:srgbClr val="FFFFFF"/>
                </a:highlight>
                <a:latin typeface="Montserrat"/>
                <a:ea typeface="Montserrat"/>
                <a:cs typeface="Montserrat"/>
                <a:sym typeface="Montserrat"/>
              </a:rPr>
              <a:t>La puerta </a:t>
            </a:r>
            <a:r>
              <a:rPr b="1" lang="en">
                <a:solidFill>
                  <a:srgbClr val="441848"/>
                </a:solidFill>
                <a:highlight>
                  <a:srgbClr val="FFFFFF"/>
                </a:highlight>
                <a:latin typeface="Montserrat"/>
                <a:ea typeface="Montserrat"/>
                <a:cs typeface="Montserrat"/>
                <a:sym typeface="Montserrat"/>
              </a:rPr>
              <a:t>forget </a:t>
            </a:r>
            <a:r>
              <a:rPr lang="en">
                <a:solidFill>
                  <a:srgbClr val="441848"/>
                </a:solidFill>
                <a:highlight>
                  <a:srgbClr val="FFFFFF"/>
                </a:highlight>
                <a:latin typeface="Montserrat"/>
                <a:ea typeface="Montserrat"/>
                <a:cs typeface="Montserrat"/>
                <a:sym typeface="Montserrat"/>
              </a:rPr>
              <a:t>determina que </a:t>
            </a:r>
            <a:r>
              <a:rPr b="1" lang="en">
                <a:solidFill>
                  <a:srgbClr val="441848"/>
                </a:solidFill>
                <a:highlight>
                  <a:srgbClr val="FFFFFF"/>
                </a:highlight>
                <a:latin typeface="Montserrat"/>
                <a:ea typeface="Montserrat"/>
                <a:cs typeface="Montserrat"/>
                <a:sym typeface="Montserrat"/>
              </a:rPr>
              <a:t>olvidar </a:t>
            </a:r>
            <a:r>
              <a:rPr lang="en">
                <a:solidFill>
                  <a:srgbClr val="441848"/>
                </a:solidFill>
                <a:highlight>
                  <a:srgbClr val="FFFFFF"/>
                </a:highlight>
                <a:latin typeface="Montserrat"/>
                <a:ea typeface="Montserrat"/>
                <a:cs typeface="Montserrat"/>
                <a:sym typeface="Montserrat"/>
              </a:rPr>
              <a:t>de estados/pasos </a:t>
            </a:r>
            <a:r>
              <a:rPr b="1" lang="en">
                <a:solidFill>
                  <a:srgbClr val="441848"/>
                </a:solidFill>
                <a:highlight>
                  <a:srgbClr val="FFFFFF"/>
                </a:highlight>
                <a:latin typeface="Montserrat"/>
                <a:ea typeface="Montserrat"/>
                <a:cs typeface="Montserrat"/>
                <a:sym typeface="Montserrat"/>
              </a:rPr>
              <a:t>anteriores</a:t>
            </a:r>
            <a:r>
              <a:rPr lang="en">
                <a:solidFill>
                  <a:srgbClr val="441848"/>
                </a:solidFill>
                <a:highlight>
                  <a:srgbClr val="FFFFFF"/>
                </a:highlight>
                <a:latin typeface="Montserrat"/>
                <a:ea typeface="Montserrat"/>
                <a:cs typeface="Montserrat"/>
                <a:sym typeface="Montserrat"/>
              </a:rPr>
              <a:t> </a:t>
            </a:r>
            <a:r>
              <a:rPr lang="en">
                <a:solidFill>
                  <a:srgbClr val="441848"/>
                </a:solidFill>
                <a:highlight>
                  <a:srgbClr val="FFFFFF"/>
                </a:highlight>
                <a:latin typeface="Montserrat"/>
                <a:ea typeface="Montserrat"/>
                <a:cs typeface="Montserrat"/>
                <a:sym typeface="Montserrat"/>
              </a:rPr>
              <a:t>(s</a:t>
            </a:r>
            <a:r>
              <a:rPr lang="en">
                <a:solidFill>
                  <a:srgbClr val="441848"/>
                </a:solidFill>
                <a:highlight>
                  <a:srgbClr val="FFFFFF"/>
                </a:highlight>
                <a:latin typeface="Montserrat"/>
                <a:ea typeface="Montserrat"/>
                <a:cs typeface="Montserrat"/>
                <a:sym typeface="Montserrat"/>
              </a:rPr>
              <a:t>tate). (olvidar informacion irrelevante)</a:t>
            </a:r>
            <a:endParaRPr>
              <a:solidFill>
                <a:srgbClr val="441848"/>
              </a:solidFill>
              <a:highlight>
                <a:srgbClr val="FFFFFF"/>
              </a:highlight>
              <a:latin typeface="Montserrat"/>
              <a:ea typeface="Montserrat"/>
              <a:cs typeface="Montserrat"/>
              <a:sym typeface="Montserrat"/>
            </a:endParaRPr>
          </a:p>
          <a:p>
            <a:pPr indent="-317500" lvl="0" marL="457200" rtl="0" algn="l">
              <a:spcBef>
                <a:spcPts val="1000"/>
              </a:spcBef>
              <a:spcAft>
                <a:spcPts val="0"/>
              </a:spcAft>
              <a:buClr>
                <a:srgbClr val="441848"/>
              </a:buClr>
              <a:buSzPts val="1400"/>
              <a:buFont typeface="Montserrat"/>
              <a:buAutoNum type="arabicParenR"/>
            </a:pPr>
            <a:r>
              <a:rPr lang="en">
                <a:solidFill>
                  <a:srgbClr val="441848"/>
                </a:solidFill>
                <a:highlight>
                  <a:srgbClr val="FFFFFF"/>
                </a:highlight>
                <a:latin typeface="Montserrat"/>
                <a:ea typeface="Montserrat"/>
                <a:cs typeface="Montserrat"/>
                <a:sym typeface="Montserrat"/>
              </a:rPr>
              <a:t>La puerta </a:t>
            </a:r>
            <a:r>
              <a:rPr b="1" lang="en">
                <a:solidFill>
                  <a:srgbClr val="441848"/>
                </a:solidFill>
                <a:highlight>
                  <a:srgbClr val="FFFFFF"/>
                </a:highlight>
                <a:latin typeface="Montserrat"/>
                <a:ea typeface="Montserrat"/>
                <a:cs typeface="Montserrat"/>
                <a:sym typeface="Montserrat"/>
              </a:rPr>
              <a:t>input </a:t>
            </a:r>
            <a:r>
              <a:rPr lang="en">
                <a:solidFill>
                  <a:srgbClr val="441848"/>
                </a:solidFill>
                <a:highlight>
                  <a:srgbClr val="FFFFFF"/>
                </a:highlight>
                <a:latin typeface="Montserrat"/>
                <a:ea typeface="Montserrat"/>
                <a:cs typeface="Montserrat"/>
                <a:sym typeface="Montserrat"/>
              </a:rPr>
              <a:t>determina </a:t>
            </a:r>
            <a:r>
              <a:rPr lang="en">
                <a:solidFill>
                  <a:srgbClr val="441848"/>
                </a:solidFill>
                <a:highlight>
                  <a:srgbClr val="FFFFFF"/>
                </a:highlight>
                <a:latin typeface="Montserrat"/>
                <a:ea typeface="Montserrat"/>
                <a:cs typeface="Montserrat"/>
                <a:sym typeface="Montserrat"/>
              </a:rPr>
              <a:t>qué es relevante de recordar del paso actual (state). (almacena lo nuevo relevante)</a:t>
            </a:r>
            <a:endParaRPr>
              <a:solidFill>
                <a:srgbClr val="441848"/>
              </a:solidFill>
              <a:highlight>
                <a:srgbClr val="FFFFFF"/>
              </a:highlight>
              <a:latin typeface="Montserrat"/>
              <a:ea typeface="Montserrat"/>
              <a:cs typeface="Montserrat"/>
              <a:sym typeface="Montserrat"/>
            </a:endParaRPr>
          </a:p>
          <a:p>
            <a:pPr indent="-317500" lvl="0" marL="457200" rtl="0" algn="l">
              <a:spcBef>
                <a:spcPts val="1000"/>
              </a:spcBef>
              <a:spcAft>
                <a:spcPts val="0"/>
              </a:spcAft>
              <a:buClr>
                <a:srgbClr val="441848"/>
              </a:buClr>
              <a:buSzPts val="1400"/>
              <a:buFont typeface="Montserrat"/>
              <a:buAutoNum type="arabicParenR"/>
            </a:pPr>
            <a:r>
              <a:rPr lang="en">
                <a:solidFill>
                  <a:srgbClr val="441848"/>
                </a:solidFill>
                <a:highlight>
                  <a:srgbClr val="FFFFFF"/>
                </a:highlight>
                <a:latin typeface="Montserrat"/>
                <a:ea typeface="Montserrat"/>
                <a:cs typeface="Montserrat"/>
                <a:sym typeface="Montserrat"/>
              </a:rPr>
              <a:t>El</a:t>
            </a:r>
            <a:r>
              <a:rPr b="1" lang="en">
                <a:solidFill>
                  <a:srgbClr val="441848"/>
                </a:solidFill>
                <a:highlight>
                  <a:srgbClr val="FFFFFF"/>
                </a:highlight>
                <a:latin typeface="Montserrat"/>
                <a:ea typeface="Montserrat"/>
                <a:cs typeface="Montserrat"/>
                <a:sym typeface="Montserrat"/>
              </a:rPr>
              <a:t> estado de la celda</a:t>
            </a:r>
            <a:r>
              <a:rPr lang="en">
                <a:solidFill>
                  <a:srgbClr val="441848"/>
                </a:solidFill>
                <a:highlight>
                  <a:srgbClr val="FFFFFF"/>
                </a:highlight>
                <a:latin typeface="Montserrat"/>
                <a:ea typeface="Montserrat"/>
                <a:cs typeface="Montserrat"/>
                <a:sym typeface="Montserrat"/>
              </a:rPr>
              <a:t> se actualiza selectivamente.</a:t>
            </a:r>
            <a:endParaRPr>
              <a:solidFill>
                <a:srgbClr val="441848"/>
              </a:solidFill>
              <a:highlight>
                <a:srgbClr val="FFFFFF"/>
              </a:highlight>
              <a:latin typeface="Montserrat"/>
              <a:ea typeface="Montserrat"/>
              <a:cs typeface="Montserrat"/>
              <a:sym typeface="Montserrat"/>
            </a:endParaRPr>
          </a:p>
          <a:p>
            <a:pPr indent="-317500" lvl="0" marL="457200" rtl="0" algn="l">
              <a:spcBef>
                <a:spcPts val="1000"/>
              </a:spcBef>
              <a:spcAft>
                <a:spcPts val="0"/>
              </a:spcAft>
              <a:buClr>
                <a:srgbClr val="441848"/>
              </a:buClr>
              <a:buSzPts val="1400"/>
              <a:buFont typeface="Montserrat"/>
              <a:buAutoNum type="arabicParenR"/>
            </a:pPr>
            <a:r>
              <a:rPr lang="en">
                <a:solidFill>
                  <a:srgbClr val="441848"/>
                </a:solidFill>
                <a:highlight>
                  <a:srgbClr val="FFFFFF"/>
                </a:highlight>
                <a:latin typeface="Montserrat"/>
                <a:ea typeface="Montserrat"/>
                <a:cs typeface="Montserrat"/>
                <a:sym typeface="Montserrat"/>
              </a:rPr>
              <a:t>Basada en el estado actual l</a:t>
            </a:r>
            <a:r>
              <a:rPr lang="en">
                <a:solidFill>
                  <a:srgbClr val="441848"/>
                </a:solidFill>
                <a:highlight>
                  <a:srgbClr val="FFFFFF"/>
                </a:highlight>
                <a:latin typeface="Montserrat"/>
                <a:ea typeface="Montserrat"/>
                <a:cs typeface="Montserrat"/>
                <a:sym typeface="Montserrat"/>
              </a:rPr>
              <a:t>a puerta </a:t>
            </a:r>
            <a:r>
              <a:rPr b="1" lang="en">
                <a:solidFill>
                  <a:srgbClr val="441848"/>
                </a:solidFill>
                <a:highlight>
                  <a:srgbClr val="FFFFFF"/>
                </a:highlight>
                <a:latin typeface="Montserrat"/>
                <a:ea typeface="Montserrat"/>
                <a:cs typeface="Montserrat"/>
                <a:sym typeface="Montserrat"/>
              </a:rPr>
              <a:t>output </a:t>
            </a:r>
            <a:r>
              <a:rPr lang="en">
                <a:solidFill>
                  <a:srgbClr val="441848"/>
                </a:solidFill>
                <a:highlight>
                  <a:srgbClr val="FFFFFF"/>
                </a:highlight>
                <a:latin typeface="Montserrat"/>
                <a:ea typeface="Montserrat"/>
                <a:cs typeface="Montserrat"/>
                <a:sym typeface="Montserrat"/>
              </a:rPr>
              <a:t>determina el siguiente Hidden State. Da salida a las partes seleccionadas.</a:t>
            </a:r>
            <a:endParaRPr>
              <a:solidFill>
                <a:srgbClr val="441848"/>
              </a:solidFill>
              <a:latin typeface="Montserrat"/>
              <a:ea typeface="Montserrat"/>
              <a:cs typeface="Montserrat"/>
              <a:sym typeface="Montserrat"/>
            </a:endParaRPr>
          </a:p>
        </p:txBody>
      </p:sp>
      <p:pic>
        <p:nvPicPr>
          <p:cNvPr id="294" name="Google Shape;294;p41"/>
          <p:cNvPicPr preferRelativeResize="0"/>
          <p:nvPr/>
        </p:nvPicPr>
        <p:blipFill rotWithShape="1">
          <a:blip r:embed="rId4">
            <a:alphaModFix/>
          </a:blip>
          <a:srcRect b="0" l="13100" r="11908" t="0"/>
          <a:stretch/>
        </p:blipFill>
        <p:spPr>
          <a:xfrm>
            <a:off x="642850" y="4105725"/>
            <a:ext cx="1571815" cy="829575"/>
          </a:xfrm>
          <a:prstGeom prst="rect">
            <a:avLst/>
          </a:prstGeom>
          <a:noFill/>
          <a:ln cap="flat" cmpd="sng" w="9525">
            <a:solidFill>
              <a:srgbClr val="EFEFEF"/>
            </a:solidFill>
            <a:prstDash val="solid"/>
            <a:round/>
            <a:headEnd len="sm" w="sm" type="none"/>
            <a:tailEnd len="sm" w="sm" type="none"/>
          </a:ln>
        </p:spPr>
      </p:pic>
      <p:sp>
        <p:nvSpPr>
          <p:cNvPr id="295" name="Google Shape;295;p41"/>
          <p:cNvSpPr txBox="1"/>
          <p:nvPr/>
        </p:nvSpPr>
        <p:spPr>
          <a:xfrm>
            <a:off x="750375" y="3797925"/>
            <a:ext cx="2085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ighlight>
                  <a:srgbClr val="FFFFFF"/>
                </a:highlight>
                <a:latin typeface="Montserrat"/>
                <a:ea typeface="Montserrat"/>
                <a:cs typeface="Montserrat"/>
                <a:sym typeface="Montserrat"/>
                <a:hlinkClick r:id="rId5"/>
              </a:rPr>
              <a:t>Hochreiter and Schmidhuber in 1997</a:t>
            </a:r>
            <a:endParaRPr sz="800">
              <a:latin typeface="Montserrat"/>
              <a:ea typeface="Montserrat"/>
              <a:cs typeface="Montserrat"/>
              <a:sym typeface="Montserrat"/>
            </a:endParaRPr>
          </a:p>
        </p:txBody>
      </p:sp>
      <p:pic>
        <p:nvPicPr>
          <p:cNvPr id="296" name="Google Shape;296;p41"/>
          <p:cNvPicPr preferRelativeResize="0"/>
          <p:nvPr/>
        </p:nvPicPr>
        <p:blipFill rotWithShape="1">
          <a:blip r:embed="rId6">
            <a:alphaModFix/>
          </a:blip>
          <a:srcRect b="0" l="20995" r="11473" t="0"/>
          <a:stretch/>
        </p:blipFill>
        <p:spPr>
          <a:xfrm>
            <a:off x="2541591" y="4105725"/>
            <a:ext cx="1415460" cy="829575"/>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2"/>
          <p:cNvPicPr preferRelativeResize="0"/>
          <p:nvPr/>
        </p:nvPicPr>
        <p:blipFill>
          <a:blip r:embed="rId3">
            <a:alphaModFix/>
          </a:blip>
          <a:stretch>
            <a:fillRect/>
          </a:stretch>
        </p:blipFill>
        <p:spPr>
          <a:xfrm>
            <a:off x="545250" y="1062287"/>
            <a:ext cx="8053500" cy="3018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1500000" y="1836450"/>
            <a:ext cx="6144000" cy="130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E8E7E3"/>
                </a:solidFill>
                <a:latin typeface="Arial"/>
                <a:ea typeface="Arial"/>
                <a:cs typeface="Arial"/>
                <a:sym typeface="Arial"/>
              </a:rPr>
              <a:t>🐱‍💻</a:t>
            </a:r>
            <a:r>
              <a:rPr b="1" i="0" lang="en" sz="3600" u="none" cap="none" strike="noStrike">
                <a:solidFill>
                  <a:srgbClr val="441848"/>
                </a:solidFill>
                <a:latin typeface="Montserrat"/>
                <a:ea typeface="Montserrat"/>
                <a:cs typeface="Montserrat"/>
                <a:sym typeface="Montserrat"/>
              </a:rPr>
              <a:t>Objetivos de aprendizaje</a:t>
            </a:r>
            <a:r>
              <a:rPr b="0" i="0" lang="en" sz="2100" u="none" cap="none" strike="noStrike">
                <a:solidFill>
                  <a:srgbClr val="E8E7E3"/>
                </a:solidFill>
                <a:latin typeface="Arial"/>
                <a:ea typeface="Arial"/>
                <a:cs typeface="Arial"/>
                <a:sym typeface="Arial"/>
              </a:rPr>
              <a:t>🐱‍💻</a:t>
            </a:r>
            <a:endParaRPr b="1" i="0" sz="3600" u="none" cap="none" strike="noStrike">
              <a:solidFill>
                <a:srgbClr val="441848"/>
              </a:solidFill>
              <a:latin typeface="Montserrat"/>
              <a:ea typeface="Montserrat"/>
              <a:cs typeface="Montserrat"/>
              <a:sym typeface="Montserrat"/>
            </a:endParaRPr>
          </a:p>
        </p:txBody>
      </p:sp>
      <p:pic>
        <p:nvPicPr>
          <p:cNvPr id="71" name="Google Shape;71;p16"/>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72" name="Google Shape;72;p16"/>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3"/>
          <p:cNvPicPr preferRelativeResize="0"/>
          <p:nvPr/>
        </p:nvPicPr>
        <p:blipFill>
          <a:blip r:embed="rId3">
            <a:alphaModFix/>
          </a:blip>
          <a:stretch>
            <a:fillRect/>
          </a:stretch>
        </p:blipFill>
        <p:spPr>
          <a:xfrm>
            <a:off x="264575" y="713225"/>
            <a:ext cx="3708701" cy="2250324"/>
          </a:xfrm>
          <a:prstGeom prst="rect">
            <a:avLst/>
          </a:prstGeom>
          <a:noFill/>
          <a:ln>
            <a:noFill/>
          </a:ln>
        </p:spPr>
      </p:pic>
      <p:pic>
        <p:nvPicPr>
          <p:cNvPr id="307" name="Google Shape;307;p43"/>
          <p:cNvPicPr preferRelativeResize="0"/>
          <p:nvPr/>
        </p:nvPicPr>
        <p:blipFill>
          <a:blip r:embed="rId4">
            <a:alphaModFix/>
          </a:blip>
          <a:stretch>
            <a:fillRect/>
          </a:stretch>
        </p:blipFill>
        <p:spPr>
          <a:xfrm>
            <a:off x="536975" y="3115750"/>
            <a:ext cx="2731275" cy="1735075"/>
          </a:xfrm>
          <a:prstGeom prst="rect">
            <a:avLst/>
          </a:prstGeom>
          <a:noFill/>
          <a:ln>
            <a:noFill/>
          </a:ln>
        </p:spPr>
      </p:pic>
      <p:sp>
        <p:nvSpPr>
          <p:cNvPr id="308" name="Google Shape;308;p43"/>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LSTM</a:t>
            </a:r>
            <a:endParaRPr b="1" sz="3600">
              <a:solidFill>
                <a:srgbClr val="441848"/>
              </a:solidFill>
              <a:latin typeface="Montserrat"/>
              <a:ea typeface="Montserrat"/>
              <a:cs typeface="Montserrat"/>
              <a:sym typeface="Montserrat"/>
            </a:endParaRPr>
          </a:p>
        </p:txBody>
      </p:sp>
      <p:pic>
        <p:nvPicPr>
          <p:cNvPr id="309" name="Google Shape;309;p43"/>
          <p:cNvPicPr preferRelativeResize="0"/>
          <p:nvPr/>
        </p:nvPicPr>
        <p:blipFill>
          <a:blip r:embed="rId5">
            <a:alphaModFix/>
          </a:blip>
          <a:stretch>
            <a:fillRect/>
          </a:stretch>
        </p:blipFill>
        <p:spPr>
          <a:xfrm>
            <a:off x="404800" y="753275"/>
            <a:ext cx="6733075" cy="2523950"/>
          </a:xfrm>
          <a:prstGeom prst="rect">
            <a:avLst/>
          </a:prstGeom>
          <a:noFill/>
          <a:ln>
            <a:noFill/>
          </a:ln>
        </p:spPr>
      </p:pic>
      <p:pic>
        <p:nvPicPr>
          <p:cNvPr id="310" name="Google Shape;310;p43"/>
          <p:cNvPicPr preferRelativeResize="0"/>
          <p:nvPr/>
        </p:nvPicPr>
        <p:blipFill rotWithShape="1">
          <a:blip r:embed="rId6">
            <a:alphaModFix/>
          </a:blip>
          <a:srcRect b="0" l="40309" r="0" t="8223"/>
          <a:stretch/>
        </p:blipFill>
        <p:spPr>
          <a:xfrm>
            <a:off x="4686384" y="3236152"/>
            <a:ext cx="1485043" cy="1308112"/>
          </a:xfrm>
          <a:prstGeom prst="rect">
            <a:avLst/>
          </a:prstGeom>
          <a:noFill/>
          <a:ln>
            <a:noFill/>
          </a:ln>
        </p:spPr>
      </p:pic>
      <p:grpSp>
        <p:nvGrpSpPr>
          <p:cNvPr id="311" name="Google Shape;311;p43"/>
          <p:cNvGrpSpPr/>
          <p:nvPr/>
        </p:nvGrpSpPr>
        <p:grpSpPr>
          <a:xfrm>
            <a:off x="6157418" y="3148023"/>
            <a:ext cx="2029956" cy="1899207"/>
            <a:chOff x="4358001" y="1987100"/>
            <a:chExt cx="2327664" cy="3060275"/>
          </a:xfrm>
        </p:grpSpPr>
        <p:pic>
          <p:nvPicPr>
            <p:cNvPr id="312" name="Google Shape;312;p43"/>
            <p:cNvPicPr preferRelativeResize="0"/>
            <p:nvPr/>
          </p:nvPicPr>
          <p:blipFill>
            <a:blip r:embed="rId7">
              <a:alphaModFix/>
            </a:blip>
            <a:stretch>
              <a:fillRect/>
            </a:stretch>
          </p:blipFill>
          <p:spPr>
            <a:xfrm>
              <a:off x="4358001" y="1987100"/>
              <a:ext cx="2327664" cy="2763651"/>
            </a:xfrm>
            <a:prstGeom prst="rect">
              <a:avLst/>
            </a:prstGeom>
            <a:noFill/>
            <a:ln>
              <a:noFill/>
            </a:ln>
          </p:spPr>
        </p:pic>
        <p:pic>
          <p:nvPicPr>
            <p:cNvPr id="313" name="Google Shape;313;p43"/>
            <p:cNvPicPr preferRelativeResize="0"/>
            <p:nvPr/>
          </p:nvPicPr>
          <p:blipFill>
            <a:blip r:embed="rId8">
              <a:alphaModFix/>
            </a:blip>
            <a:stretch>
              <a:fillRect/>
            </a:stretch>
          </p:blipFill>
          <p:spPr>
            <a:xfrm>
              <a:off x="5139988" y="4703075"/>
              <a:ext cx="1202937" cy="344300"/>
            </a:xfrm>
            <a:prstGeom prst="rect">
              <a:avLst/>
            </a:prstGeom>
            <a:noFill/>
            <a:ln>
              <a:noFill/>
            </a:ln>
          </p:spPr>
        </p:pic>
      </p:grpSp>
      <p:pic>
        <p:nvPicPr>
          <p:cNvPr id="314" name="Google Shape;314;p43"/>
          <p:cNvPicPr preferRelativeResize="0"/>
          <p:nvPr/>
        </p:nvPicPr>
        <p:blipFill rotWithShape="1">
          <a:blip r:embed="rId6">
            <a:alphaModFix/>
          </a:blip>
          <a:srcRect b="90755" l="-1347" r="64324" t="0"/>
          <a:stretch/>
        </p:blipFill>
        <p:spPr>
          <a:xfrm>
            <a:off x="4630225" y="3148083"/>
            <a:ext cx="921068" cy="131758"/>
          </a:xfrm>
          <a:prstGeom prst="rect">
            <a:avLst/>
          </a:prstGeom>
          <a:noFill/>
          <a:ln>
            <a:noFill/>
          </a:ln>
        </p:spPr>
      </p:pic>
      <p:sp>
        <p:nvSpPr>
          <p:cNvPr id="315" name="Google Shape;315;p43"/>
          <p:cNvSpPr txBox="1"/>
          <p:nvPr/>
        </p:nvSpPr>
        <p:spPr>
          <a:xfrm>
            <a:off x="5832500" y="3221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Montserrat"/>
                <a:ea typeface="Montserrat"/>
                <a:cs typeface="Montserrat"/>
                <a:sym typeface="Montserrat"/>
                <a:hlinkClick r:id="rId9"/>
              </a:rPr>
              <a:t>https://towardsdatascience.com/understanding-rnns-lstms-and-grus-ed62eb584d90</a:t>
            </a:r>
            <a:endParaRPr sz="8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GRU</a:t>
            </a:r>
            <a:endParaRPr b="1" sz="3600">
              <a:solidFill>
                <a:srgbClr val="441848"/>
              </a:solidFill>
              <a:latin typeface="Montserrat"/>
              <a:ea typeface="Montserrat"/>
              <a:cs typeface="Montserrat"/>
              <a:sym typeface="Montserrat"/>
            </a:endParaRPr>
          </a:p>
        </p:txBody>
      </p:sp>
      <p:pic>
        <p:nvPicPr>
          <p:cNvPr id="321" name="Google Shape;321;p44"/>
          <p:cNvPicPr preferRelativeResize="0"/>
          <p:nvPr/>
        </p:nvPicPr>
        <p:blipFill rotWithShape="1">
          <a:blip r:embed="rId3">
            <a:alphaModFix/>
          </a:blip>
          <a:srcRect b="31323" l="56173" r="0" t="7830"/>
          <a:stretch/>
        </p:blipFill>
        <p:spPr>
          <a:xfrm>
            <a:off x="389475" y="878625"/>
            <a:ext cx="3614951" cy="3191226"/>
          </a:xfrm>
          <a:prstGeom prst="rect">
            <a:avLst/>
          </a:prstGeom>
          <a:noFill/>
          <a:ln>
            <a:noFill/>
          </a:ln>
        </p:spPr>
      </p:pic>
      <p:pic>
        <p:nvPicPr>
          <p:cNvPr id="322" name="Google Shape;322;p44"/>
          <p:cNvPicPr preferRelativeResize="0"/>
          <p:nvPr/>
        </p:nvPicPr>
        <p:blipFill rotWithShape="1">
          <a:blip r:embed="rId3">
            <a:alphaModFix/>
          </a:blip>
          <a:srcRect b="0" l="2794" r="7919" t="72845"/>
          <a:stretch/>
        </p:blipFill>
        <p:spPr>
          <a:xfrm>
            <a:off x="540388" y="3911450"/>
            <a:ext cx="3313123" cy="640725"/>
          </a:xfrm>
          <a:prstGeom prst="rect">
            <a:avLst/>
          </a:prstGeom>
          <a:noFill/>
          <a:ln>
            <a:noFill/>
          </a:ln>
        </p:spPr>
      </p:pic>
      <p:sp>
        <p:nvSpPr>
          <p:cNvPr id="323" name="Google Shape;323;p44"/>
          <p:cNvSpPr txBox="1"/>
          <p:nvPr/>
        </p:nvSpPr>
        <p:spPr>
          <a:xfrm>
            <a:off x="4736125" y="1079975"/>
            <a:ext cx="3615000" cy="34557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441848"/>
              </a:buClr>
              <a:buSzPts val="1700"/>
              <a:buFont typeface="Montserrat"/>
              <a:buAutoNum type="arabicParenR"/>
            </a:pPr>
            <a:r>
              <a:rPr lang="en" sz="1700">
                <a:solidFill>
                  <a:srgbClr val="441848"/>
                </a:solidFill>
                <a:highlight>
                  <a:srgbClr val="FFFFFF"/>
                </a:highlight>
                <a:latin typeface="Montserrat"/>
                <a:ea typeface="Montserrat"/>
                <a:cs typeface="Montserrat"/>
                <a:sym typeface="Montserrat"/>
              </a:rPr>
              <a:t>La </a:t>
            </a:r>
            <a:r>
              <a:rPr b="1" lang="en" sz="1700">
                <a:solidFill>
                  <a:srgbClr val="441848"/>
                </a:solidFill>
                <a:highlight>
                  <a:srgbClr val="FFFFFF"/>
                </a:highlight>
                <a:latin typeface="Montserrat"/>
                <a:ea typeface="Montserrat"/>
                <a:cs typeface="Montserrat"/>
                <a:sym typeface="Montserrat"/>
              </a:rPr>
              <a:t>puerta de Update</a:t>
            </a:r>
            <a:r>
              <a:rPr lang="en" sz="1700">
                <a:solidFill>
                  <a:srgbClr val="441848"/>
                </a:solidFill>
                <a:highlight>
                  <a:srgbClr val="FFFFFF"/>
                </a:highlight>
                <a:latin typeface="Montserrat"/>
                <a:ea typeface="Montserrat"/>
                <a:cs typeface="Montserrat"/>
                <a:sym typeface="Montserrat"/>
              </a:rPr>
              <a:t> determina</a:t>
            </a:r>
            <a:r>
              <a:rPr b="1" lang="en" sz="1700">
                <a:solidFill>
                  <a:srgbClr val="441848"/>
                </a:solidFill>
                <a:highlight>
                  <a:srgbClr val="FFFFFF"/>
                </a:highlight>
                <a:latin typeface="Montserrat"/>
                <a:ea typeface="Montserrat"/>
                <a:cs typeface="Montserrat"/>
                <a:sym typeface="Montserrat"/>
              </a:rPr>
              <a:t> cuánta información</a:t>
            </a:r>
            <a:r>
              <a:rPr lang="en" sz="1700">
                <a:solidFill>
                  <a:srgbClr val="441848"/>
                </a:solidFill>
                <a:highlight>
                  <a:srgbClr val="FFFFFF"/>
                </a:highlight>
                <a:latin typeface="Montserrat"/>
                <a:ea typeface="Montserrat"/>
                <a:cs typeface="Montserrat"/>
                <a:sym typeface="Montserrat"/>
              </a:rPr>
              <a:t> previa se debe transmitir </a:t>
            </a:r>
            <a:r>
              <a:rPr b="1" lang="en" sz="1700">
                <a:solidFill>
                  <a:srgbClr val="441848"/>
                </a:solidFill>
                <a:highlight>
                  <a:srgbClr val="FFFFFF"/>
                </a:highlight>
                <a:latin typeface="Montserrat"/>
                <a:ea typeface="Montserrat"/>
                <a:cs typeface="Montserrat"/>
                <a:sym typeface="Montserrat"/>
              </a:rPr>
              <a:t>al siguiente paso</a:t>
            </a:r>
            <a:r>
              <a:rPr lang="en" sz="1700">
                <a:solidFill>
                  <a:srgbClr val="441848"/>
                </a:solidFill>
                <a:highlight>
                  <a:srgbClr val="FFFFFF"/>
                </a:highlight>
                <a:latin typeface="Montserrat"/>
                <a:ea typeface="Montserrat"/>
                <a:cs typeface="Montserrat"/>
                <a:sym typeface="Montserrat"/>
              </a:rPr>
              <a:t> de tiempo. </a:t>
            </a:r>
            <a:endParaRPr sz="1700">
              <a:solidFill>
                <a:srgbClr val="44184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solidFill>
                <a:srgbClr val="441848"/>
              </a:solidFill>
              <a:highlight>
                <a:srgbClr val="FFFFFF"/>
              </a:highlight>
              <a:latin typeface="Montserrat"/>
              <a:ea typeface="Montserrat"/>
              <a:cs typeface="Montserrat"/>
              <a:sym typeface="Montserrat"/>
            </a:endParaRPr>
          </a:p>
          <a:p>
            <a:pPr indent="-336550" lvl="0" marL="457200" rtl="0" algn="l">
              <a:lnSpc>
                <a:spcPct val="115000"/>
              </a:lnSpc>
              <a:spcBef>
                <a:spcPts val="0"/>
              </a:spcBef>
              <a:spcAft>
                <a:spcPts val="0"/>
              </a:spcAft>
              <a:buClr>
                <a:srgbClr val="441848"/>
              </a:buClr>
              <a:buSzPts val="1700"/>
              <a:buFont typeface="Montserrat"/>
              <a:buAutoNum type="arabicParenR"/>
            </a:pPr>
            <a:r>
              <a:rPr lang="en" sz="1700">
                <a:solidFill>
                  <a:srgbClr val="441848"/>
                </a:solidFill>
                <a:highlight>
                  <a:srgbClr val="FFFFFF"/>
                </a:highlight>
                <a:latin typeface="Montserrat"/>
                <a:ea typeface="Montserrat"/>
                <a:cs typeface="Montserrat"/>
                <a:sym typeface="Montserrat"/>
              </a:rPr>
              <a:t>La </a:t>
            </a:r>
            <a:r>
              <a:rPr b="1" lang="en" sz="1700">
                <a:solidFill>
                  <a:srgbClr val="441848"/>
                </a:solidFill>
                <a:highlight>
                  <a:srgbClr val="FFFFFF"/>
                </a:highlight>
                <a:latin typeface="Montserrat"/>
                <a:ea typeface="Montserrat"/>
                <a:cs typeface="Montserrat"/>
                <a:sym typeface="Montserrat"/>
              </a:rPr>
              <a:t>puerta de Reset</a:t>
            </a:r>
            <a:r>
              <a:rPr lang="en" sz="1700">
                <a:solidFill>
                  <a:srgbClr val="441848"/>
                </a:solidFill>
                <a:highlight>
                  <a:srgbClr val="FFFFFF"/>
                </a:highlight>
                <a:latin typeface="Montserrat"/>
                <a:ea typeface="Montserrat"/>
                <a:cs typeface="Montserrat"/>
                <a:sym typeface="Montserrat"/>
              </a:rPr>
              <a:t> se utiliza para determinar </a:t>
            </a:r>
            <a:r>
              <a:rPr b="1" lang="en" sz="1700">
                <a:solidFill>
                  <a:srgbClr val="441848"/>
                </a:solidFill>
                <a:highlight>
                  <a:srgbClr val="FFFFFF"/>
                </a:highlight>
                <a:latin typeface="Montserrat"/>
                <a:ea typeface="Montserrat"/>
                <a:cs typeface="Montserrat"/>
                <a:sym typeface="Montserrat"/>
              </a:rPr>
              <a:t>cuánta información</a:t>
            </a:r>
            <a:r>
              <a:rPr lang="en" sz="1700">
                <a:solidFill>
                  <a:srgbClr val="441848"/>
                </a:solidFill>
                <a:highlight>
                  <a:srgbClr val="FFFFFF"/>
                </a:highlight>
                <a:latin typeface="Montserrat"/>
                <a:ea typeface="Montserrat"/>
                <a:cs typeface="Montserrat"/>
                <a:sym typeface="Montserrat"/>
              </a:rPr>
              <a:t> es irrelevante y </a:t>
            </a:r>
            <a:r>
              <a:rPr b="1" lang="en" sz="1700">
                <a:solidFill>
                  <a:srgbClr val="441848"/>
                </a:solidFill>
                <a:highlight>
                  <a:srgbClr val="FFFFFF"/>
                </a:highlight>
                <a:latin typeface="Montserrat"/>
                <a:ea typeface="Montserrat"/>
                <a:cs typeface="Montserrat"/>
                <a:sym typeface="Montserrat"/>
              </a:rPr>
              <a:t>debe olvidarse</a:t>
            </a:r>
            <a:endParaRPr sz="1700">
              <a:solidFill>
                <a:srgbClr val="441848"/>
              </a:solidFill>
              <a:latin typeface="Montserrat"/>
              <a:ea typeface="Montserrat"/>
              <a:cs typeface="Montserrat"/>
              <a:sym typeface="Montserrat"/>
            </a:endParaRPr>
          </a:p>
        </p:txBody>
      </p:sp>
      <p:sp>
        <p:nvSpPr>
          <p:cNvPr id="324" name="Google Shape;324;p44"/>
          <p:cNvSpPr txBox="1"/>
          <p:nvPr/>
        </p:nvSpPr>
        <p:spPr>
          <a:xfrm>
            <a:off x="617850" y="4552175"/>
            <a:ext cx="1190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ighlight>
                  <a:srgbClr val="FFFFFF"/>
                </a:highlight>
                <a:latin typeface="Montserrat"/>
                <a:ea typeface="Montserrat"/>
                <a:cs typeface="Montserrat"/>
                <a:sym typeface="Montserrat"/>
                <a:hlinkClick r:id="rId4"/>
              </a:rPr>
              <a:t>Cho </a:t>
            </a:r>
            <a:r>
              <a:rPr i="1" lang="en" sz="800" u="sng">
                <a:solidFill>
                  <a:schemeClr val="hlink"/>
                </a:solidFill>
                <a:highlight>
                  <a:srgbClr val="FFFFFF"/>
                </a:highlight>
                <a:latin typeface="Montserrat"/>
                <a:ea typeface="Montserrat"/>
                <a:cs typeface="Montserrat"/>
                <a:sym typeface="Montserrat"/>
                <a:hlinkClick r:id="rId5"/>
              </a:rPr>
              <a:t>et. al</a:t>
            </a:r>
            <a:r>
              <a:rPr lang="en" sz="800" u="sng">
                <a:solidFill>
                  <a:schemeClr val="hlink"/>
                </a:solidFill>
                <a:highlight>
                  <a:srgbClr val="FFFFFF"/>
                </a:highlight>
                <a:latin typeface="Montserrat"/>
                <a:ea typeface="Montserrat"/>
                <a:cs typeface="Montserrat"/>
                <a:sym typeface="Montserrat"/>
                <a:hlinkClick r:id="rId6"/>
              </a:rPr>
              <a:t> in 2014</a:t>
            </a:r>
            <a:r>
              <a:rPr lang="en" sz="800">
                <a:solidFill>
                  <a:srgbClr val="292929"/>
                </a:solidFill>
                <a:highlight>
                  <a:srgbClr val="FFFFFF"/>
                </a:highlight>
                <a:latin typeface="Montserrat"/>
                <a:ea typeface="Montserrat"/>
                <a:cs typeface="Montserrat"/>
                <a:sym typeface="Montserrat"/>
              </a:rPr>
              <a:t>.</a:t>
            </a:r>
            <a:endParaRPr sz="8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5"/>
          <p:cNvPicPr preferRelativeResize="0"/>
          <p:nvPr/>
        </p:nvPicPr>
        <p:blipFill>
          <a:blip r:embed="rId3">
            <a:alphaModFix/>
          </a:blip>
          <a:stretch>
            <a:fillRect/>
          </a:stretch>
        </p:blipFill>
        <p:spPr>
          <a:xfrm>
            <a:off x="4804894" y="1400125"/>
            <a:ext cx="4091806" cy="2889975"/>
          </a:xfrm>
          <a:prstGeom prst="rect">
            <a:avLst/>
          </a:prstGeom>
          <a:noFill/>
          <a:ln>
            <a:noFill/>
          </a:ln>
        </p:spPr>
      </p:pic>
      <p:pic>
        <p:nvPicPr>
          <p:cNvPr id="330" name="Google Shape;330;p45"/>
          <p:cNvPicPr preferRelativeResize="0"/>
          <p:nvPr/>
        </p:nvPicPr>
        <p:blipFill>
          <a:blip r:embed="rId4">
            <a:alphaModFix/>
          </a:blip>
          <a:stretch>
            <a:fillRect/>
          </a:stretch>
        </p:blipFill>
        <p:spPr>
          <a:xfrm>
            <a:off x="401450" y="1520675"/>
            <a:ext cx="4185226" cy="2769425"/>
          </a:xfrm>
          <a:prstGeom prst="rect">
            <a:avLst/>
          </a:prstGeom>
          <a:noFill/>
          <a:ln>
            <a:noFill/>
          </a:ln>
        </p:spPr>
      </p:pic>
      <p:sp>
        <p:nvSpPr>
          <p:cNvPr id="331" name="Google Shape;331;p45"/>
          <p:cNvSpPr txBox="1"/>
          <p:nvPr/>
        </p:nvSpPr>
        <p:spPr>
          <a:xfrm>
            <a:off x="453300" y="363750"/>
            <a:ext cx="2370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LSTM</a:t>
            </a:r>
            <a:endParaRPr b="1" sz="3600">
              <a:solidFill>
                <a:srgbClr val="441848"/>
              </a:solidFill>
              <a:latin typeface="Montserrat"/>
              <a:ea typeface="Montserrat"/>
              <a:cs typeface="Montserrat"/>
              <a:sym typeface="Montserrat"/>
            </a:endParaRPr>
          </a:p>
        </p:txBody>
      </p:sp>
      <p:sp>
        <p:nvSpPr>
          <p:cNvPr id="332" name="Google Shape;332;p45"/>
          <p:cNvSpPr txBox="1"/>
          <p:nvPr/>
        </p:nvSpPr>
        <p:spPr>
          <a:xfrm>
            <a:off x="5650425" y="371825"/>
            <a:ext cx="16023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GRU</a:t>
            </a:r>
            <a:endParaRPr b="1" sz="3600">
              <a:solidFill>
                <a:srgbClr val="441848"/>
              </a:solidFill>
              <a:latin typeface="Montserrat"/>
              <a:ea typeface="Montserrat"/>
              <a:cs typeface="Montserrat"/>
              <a:sym typeface="Montserrat"/>
            </a:endParaRPr>
          </a:p>
        </p:txBody>
      </p:sp>
      <p:pic>
        <p:nvPicPr>
          <p:cNvPr id="333" name="Google Shape;333;p45"/>
          <p:cNvPicPr preferRelativeResize="0"/>
          <p:nvPr/>
        </p:nvPicPr>
        <p:blipFill rotWithShape="1">
          <a:blip r:embed="rId5">
            <a:alphaModFix/>
          </a:blip>
          <a:srcRect b="31323" l="0" r="49657" t="7830"/>
          <a:stretch/>
        </p:blipFill>
        <p:spPr>
          <a:xfrm>
            <a:off x="3115875" y="4095075"/>
            <a:ext cx="818473" cy="629051"/>
          </a:xfrm>
          <a:prstGeom prst="rect">
            <a:avLst/>
          </a:prstGeom>
          <a:noFill/>
          <a:ln>
            <a:noFill/>
          </a:ln>
        </p:spPr>
      </p:pic>
      <p:pic>
        <p:nvPicPr>
          <p:cNvPr id="334" name="Google Shape;334;p45"/>
          <p:cNvPicPr preferRelativeResize="0"/>
          <p:nvPr/>
        </p:nvPicPr>
        <p:blipFill rotWithShape="1">
          <a:blip r:embed="rId5">
            <a:alphaModFix/>
          </a:blip>
          <a:srcRect b="31323" l="56173" r="0" t="7830"/>
          <a:stretch/>
        </p:blipFill>
        <p:spPr>
          <a:xfrm>
            <a:off x="7702900" y="4121050"/>
            <a:ext cx="653726" cy="5771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GRU</a:t>
            </a:r>
            <a:endParaRPr b="1" sz="3600">
              <a:solidFill>
                <a:srgbClr val="441848"/>
              </a:solidFill>
              <a:latin typeface="Montserrat"/>
              <a:ea typeface="Montserrat"/>
              <a:cs typeface="Montserrat"/>
              <a:sym typeface="Montserrat"/>
            </a:endParaRPr>
          </a:p>
        </p:txBody>
      </p:sp>
      <p:pic>
        <p:nvPicPr>
          <p:cNvPr id="340" name="Google Shape;340;p46"/>
          <p:cNvPicPr preferRelativeResize="0"/>
          <p:nvPr/>
        </p:nvPicPr>
        <p:blipFill>
          <a:blip r:embed="rId3">
            <a:alphaModFix/>
          </a:blip>
          <a:stretch>
            <a:fillRect/>
          </a:stretch>
        </p:blipFill>
        <p:spPr>
          <a:xfrm>
            <a:off x="1297350" y="2954250"/>
            <a:ext cx="2740200" cy="1943725"/>
          </a:xfrm>
          <a:prstGeom prst="rect">
            <a:avLst/>
          </a:prstGeom>
          <a:noFill/>
          <a:ln>
            <a:noFill/>
          </a:ln>
        </p:spPr>
      </p:pic>
      <p:pic>
        <p:nvPicPr>
          <p:cNvPr id="341" name="Google Shape;341;p46"/>
          <p:cNvPicPr preferRelativeResize="0"/>
          <p:nvPr/>
        </p:nvPicPr>
        <p:blipFill rotWithShape="1">
          <a:blip r:embed="rId4">
            <a:alphaModFix/>
          </a:blip>
          <a:srcRect b="0" l="32281" r="0" t="13889"/>
          <a:stretch/>
        </p:blipFill>
        <p:spPr>
          <a:xfrm>
            <a:off x="5759850" y="761150"/>
            <a:ext cx="2171176" cy="1387225"/>
          </a:xfrm>
          <a:prstGeom prst="rect">
            <a:avLst/>
          </a:prstGeom>
          <a:noFill/>
          <a:ln>
            <a:noFill/>
          </a:ln>
        </p:spPr>
      </p:pic>
      <p:pic>
        <p:nvPicPr>
          <p:cNvPr id="342" name="Google Shape;342;p46"/>
          <p:cNvPicPr preferRelativeResize="0"/>
          <p:nvPr/>
        </p:nvPicPr>
        <p:blipFill>
          <a:blip r:embed="rId5">
            <a:alphaModFix/>
          </a:blip>
          <a:stretch>
            <a:fillRect/>
          </a:stretch>
        </p:blipFill>
        <p:spPr>
          <a:xfrm>
            <a:off x="5381951" y="2453849"/>
            <a:ext cx="3474998" cy="2444126"/>
          </a:xfrm>
          <a:prstGeom prst="rect">
            <a:avLst/>
          </a:prstGeom>
          <a:noFill/>
          <a:ln>
            <a:noFill/>
          </a:ln>
        </p:spPr>
      </p:pic>
      <p:pic>
        <p:nvPicPr>
          <p:cNvPr id="343" name="Google Shape;343;p46"/>
          <p:cNvPicPr preferRelativeResize="0"/>
          <p:nvPr/>
        </p:nvPicPr>
        <p:blipFill rotWithShape="1">
          <a:blip r:embed="rId4">
            <a:alphaModFix/>
          </a:blip>
          <a:srcRect b="84461" l="0" r="64396" t="0"/>
          <a:stretch/>
        </p:blipFill>
        <p:spPr>
          <a:xfrm>
            <a:off x="5285925" y="499675"/>
            <a:ext cx="1371225" cy="300700"/>
          </a:xfrm>
          <a:prstGeom prst="rect">
            <a:avLst/>
          </a:prstGeom>
          <a:noFill/>
          <a:ln>
            <a:noFill/>
          </a:ln>
        </p:spPr>
      </p:pic>
      <p:pic>
        <p:nvPicPr>
          <p:cNvPr id="344" name="Google Shape;344;p46"/>
          <p:cNvPicPr preferRelativeResize="0"/>
          <p:nvPr/>
        </p:nvPicPr>
        <p:blipFill>
          <a:blip r:embed="rId6">
            <a:alphaModFix/>
          </a:blip>
          <a:stretch>
            <a:fillRect/>
          </a:stretch>
        </p:blipFill>
        <p:spPr>
          <a:xfrm>
            <a:off x="1146750" y="800375"/>
            <a:ext cx="3195051" cy="208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400">
                <a:solidFill>
                  <a:srgbClr val="441848"/>
                </a:solidFill>
                <a:latin typeface="Montserrat"/>
                <a:ea typeface="Montserrat"/>
                <a:cs typeface="Montserrat"/>
                <a:sym typeface="Montserrat"/>
              </a:rPr>
              <a:t>Diagrama diferente...</a:t>
            </a:r>
            <a:endParaRPr b="1" sz="3400">
              <a:solidFill>
                <a:srgbClr val="441848"/>
              </a:solidFill>
              <a:latin typeface="Montserrat"/>
              <a:ea typeface="Montserrat"/>
              <a:cs typeface="Montserrat"/>
              <a:sym typeface="Montserrat"/>
            </a:endParaRPr>
          </a:p>
        </p:txBody>
      </p:sp>
      <p:pic>
        <p:nvPicPr>
          <p:cNvPr id="350" name="Google Shape;350;p47"/>
          <p:cNvPicPr preferRelativeResize="0"/>
          <p:nvPr/>
        </p:nvPicPr>
        <p:blipFill>
          <a:blip r:embed="rId3">
            <a:alphaModFix/>
          </a:blip>
          <a:stretch>
            <a:fillRect/>
          </a:stretch>
        </p:blipFill>
        <p:spPr>
          <a:xfrm>
            <a:off x="465675" y="1309825"/>
            <a:ext cx="3755949" cy="3179474"/>
          </a:xfrm>
          <a:prstGeom prst="rect">
            <a:avLst/>
          </a:prstGeom>
          <a:noFill/>
          <a:ln>
            <a:noFill/>
          </a:ln>
        </p:spPr>
      </p:pic>
      <p:pic>
        <p:nvPicPr>
          <p:cNvPr id="351" name="Google Shape;351;p47"/>
          <p:cNvPicPr preferRelativeResize="0"/>
          <p:nvPr/>
        </p:nvPicPr>
        <p:blipFill>
          <a:blip r:embed="rId4">
            <a:alphaModFix/>
          </a:blip>
          <a:stretch>
            <a:fillRect/>
          </a:stretch>
        </p:blipFill>
        <p:spPr>
          <a:xfrm>
            <a:off x="4571997" y="1503525"/>
            <a:ext cx="4275999" cy="30428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8"/>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400">
                <a:solidFill>
                  <a:srgbClr val="441848"/>
                </a:solidFill>
                <a:latin typeface="Montserrat"/>
                <a:ea typeface="Montserrat"/>
                <a:cs typeface="Montserrat"/>
                <a:sym typeface="Montserrat"/>
              </a:rPr>
              <a:t>… pero no tanto</a:t>
            </a:r>
            <a:endParaRPr b="1" sz="3400">
              <a:solidFill>
                <a:srgbClr val="441848"/>
              </a:solidFill>
              <a:latin typeface="Montserrat"/>
              <a:ea typeface="Montserrat"/>
              <a:cs typeface="Montserrat"/>
              <a:sym typeface="Montserrat"/>
            </a:endParaRPr>
          </a:p>
        </p:txBody>
      </p:sp>
      <p:pic>
        <p:nvPicPr>
          <p:cNvPr id="357" name="Google Shape;357;p48"/>
          <p:cNvPicPr preferRelativeResize="0"/>
          <p:nvPr/>
        </p:nvPicPr>
        <p:blipFill>
          <a:blip r:embed="rId3">
            <a:alphaModFix/>
          </a:blip>
          <a:stretch>
            <a:fillRect/>
          </a:stretch>
        </p:blipFill>
        <p:spPr>
          <a:xfrm>
            <a:off x="480650" y="1272700"/>
            <a:ext cx="8182699" cy="1651025"/>
          </a:xfrm>
          <a:prstGeom prst="rect">
            <a:avLst/>
          </a:prstGeom>
          <a:noFill/>
          <a:ln>
            <a:noFill/>
          </a:ln>
        </p:spPr>
      </p:pic>
      <p:pic>
        <p:nvPicPr>
          <p:cNvPr id="358" name="Google Shape;358;p48"/>
          <p:cNvPicPr preferRelativeResize="0"/>
          <p:nvPr/>
        </p:nvPicPr>
        <p:blipFill rotWithShape="1">
          <a:blip r:embed="rId4">
            <a:alphaModFix/>
          </a:blip>
          <a:srcRect b="91796" l="0" r="0" t="0"/>
          <a:stretch/>
        </p:blipFill>
        <p:spPr>
          <a:xfrm>
            <a:off x="2167288" y="3480688"/>
            <a:ext cx="2029225" cy="284200"/>
          </a:xfrm>
          <a:prstGeom prst="rect">
            <a:avLst/>
          </a:prstGeom>
          <a:noFill/>
          <a:ln>
            <a:noFill/>
          </a:ln>
        </p:spPr>
      </p:pic>
      <p:pic>
        <p:nvPicPr>
          <p:cNvPr id="359" name="Google Shape;359;p48"/>
          <p:cNvPicPr preferRelativeResize="0"/>
          <p:nvPr/>
        </p:nvPicPr>
        <p:blipFill rotWithShape="1">
          <a:blip r:embed="rId4">
            <a:alphaModFix/>
          </a:blip>
          <a:srcRect b="0" l="0" r="0" t="69279"/>
          <a:stretch/>
        </p:blipFill>
        <p:spPr>
          <a:xfrm>
            <a:off x="3385263" y="3455325"/>
            <a:ext cx="2029225" cy="1064270"/>
          </a:xfrm>
          <a:prstGeom prst="rect">
            <a:avLst/>
          </a:prstGeom>
          <a:noFill/>
          <a:ln>
            <a:noFill/>
          </a:ln>
        </p:spPr>
      </p:pic>
      <p:pic>
        <p:nvPicPr>
          <p:cNvPr id="360" name="Google Shape;360;p48"/>
          <p:cNvPicPr preferRelativeResize="0"/>
          <p:nvPr/>
        </p:nvPicPr>
        <p:blipFill rotWithShape="1">
          <a:blip r:embed="rId4">
            <a:alphaModFix/>
          </a:blip>
          <a:srcRect b="41283" l="0" r="0" t="49048"/>
          <a:stretch/>
        </p:blipFill>
        <p:spPr>
          <a:xfrm>
            <a:off x="5115588" y="3455325"/>
            <a:ext cx="2029225" cy="3349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nvSpPr>
        <p:spPr>
          <a:xfrm>
            <a:off x="986825" y="1645050"/>
            <a:ext cx="7429200" cy="12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Aplicaciones del modelado de secuencias </a:t>
            </a:r>
            <a:endParaRPr sz="2400">
              <a:solidFill>
                <a:srgbClr val="441848"/>
              </a:solidFill>
              <a:latin typeface="Montserrat"/>
              <a:ea typeface="Montserrat"/>
              <a:cs typeface="Montserrat"/>
              <a:sym typeface="Montserrat"/>
            </a:endParaRPr>
          </a:p>
        </p:txBody>
      </p:sp>
      <p:pic>
        <p:nvPicPr>
          <p:cNvPr id="366" name="Google Shape;366;p49"/>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0"/>
          <p:cNvPicPr preferRelativeResize="0"/>
          <p:nvPr/>
        </p:nvPicPr>
        <p:blipFill>
          <a:blip r:embed="rId3">
            <a:alphaModFix/>
          </a:blip>
          <a:stretch>
            <a:fillRect/>
          </a:stretch>
        </p:blipFill>
        <p:spPr>
          <a:xfrm>
            <a:off x="5316675" y="1120775"/>
            <a:ext cx="3079025" cy="3639400"/>
          </a:xfrm>
          <a:prstGeom prst="rect">
            <a:avLst/>
          </a:prstGeom>
          <a:noFill/>
          <a:ln cap="flat" cmpd="sng" w="9525">
            <a:solidFill>
              <a:srgbClr val="F3F3F3"/>
            </a:solidFill>
            <a:prstDash val="solid"/>
            <a:round/>
            <a:headEnd len="sm" w="sm" type="none"/>
            <a:tailEnd len="sm" w="sm" type="none"/>
          </a:ln>
        </p:spPr>
      </p:pic>
      <p:pic>
        <p:nvPicPr>
          <p:cNvPr id="372" name="Google Shape;372;p50"/>
          <p:cNvPicPr preferRelativeResize="0"/>
          <p:nvPr/>
        </p:nvPicPr>
        <p:blipFill>
          <a:blip r:embed="rId4">
            <a:alphaModFix/>
          </a:blip>
          <a:stretch>
            <a:fillRect/>
          </a:stretch>
        </p:blipFill>
        <p:spPr>
          <a:xfrm>
            <a:off x="858775" y="3012200"/>
            <a:ext cx="3642176" cy="1902700"/>
          </a:xfrm>
          <a:prstGeom prst="rect">
            <a:avLst/>
          </a:prstGeom>
          <a:noFill/>
          <a:ln cap="flat" cmpd="sng" w="9525">
            <a:solidFill>
              <a:srgbClr val="F3F3F3"/>
            </a:solidFill>
            <a:prstDash val="solid"/>
            <a:round/>
            <a:headEnd len="sm" w="sm" type="none"/>
            <a:tailEnd len="sm" w="sm" type="none"/>
          </a:ln>
        </p:spPr>
      </p:pic>
      <p:sp>
        <p:nvSpPr>
          <p:cNvPr id="373" name="Google Shape;373;p50"/>
          <p:cNvSpPr txBox="1"/>
          <p:nvPr/>
        </p:nvSpPr>
        <p:spPr>
          <a:xfrm>
            <a:off x="592500" y="71050"/>
            <a:ext cx="64734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rgbClr val="441848"/>
                </a:solidFill>
                <a:latin typeface="Montserrat"/>
                <a:ea typeface="Montserrat"/>
                <a:cs typeface="Montserrat"/>
                <a:sym typeface="Montserrat"/>
              </a:rPr>
              <a:t>Otro ángulo de la </a:t>
            </a:r>
            <a:r>
              <a:rPr b="1" lang="en" sz="2800">
                <a:solidFill>
                  <a:srgbClr val="441848"/>
                </a:solidFill>
                <a:latin typeface="Montserrat"/>
                <a:ea typeface="Montserrat"/>
                <a:cs typeface="Montserrat"/>
                <a:sym typeface="Montserrat"/>
              </a:rPr>
              <a:t>aplicación </a:t>
            </a:r>
            <a:r>
              <a:rPr b="1" lang="en" sz="2800">
                <a:solidFill>
                  <a:srgbClr val="441848"/>
                </a:solidFill>
                <a:latin typeface="Montserrat"/>
                <a:ea typeface="Montserrat"/>
                <a:cs typeface="Montserrat"/>
                <a:sym typeface="Montserrat"/>
              </a:rPr>
              <a:t>y su </a:t>
            </a:r>
            <a:r>
              <a:rPr b="1" lang="en" sz="2800">
                <a:solidFill>
                  <a:srgbClr val="441848"/>
                </a:solidFill>
                <a:latin typeface="Montserrat"/>
                <a:ea typeface="Montserrat"/>
                <a:cs typeface="Montserrat"/>
                <a:sym typeface="Montserrat"/>
              </a:rPr>
              <a:t>arquitectura </a:t>
            </a:r>
            <a:r>
              <a:rPr b="1" lang="en" sz="2800">
                <a:solidFill>
                  <a:srgbClr val="441848"/>
                </a:solidFill>
                <a:latin typeface="Montserrat"/>
                <a:ea typeface="Montserrat"/>
                <a:cs typeface="Montserrat"/>
                <a:sym typeface="Montserrat"/>
              </a:rPr>
              <a:t> 👀</a:t>
            </a:r>
            <a:endParaRPr b="1" sz="2800">
              <a:solidFill>
                <a:srgbClr val="441848"/>
              </a:solidFill>
              <a:latin typeface="Montserrat"/>
              <a:ea typeface="Montserrat"/>
              <a:cs typeface="Montserrat"/>
              <a:sym typeface="Montserrat"/>
            </a:endParaRPr>
          </a:p>
        </p:txBody>
      </p:sp>
      <p:pic>
        <p:nvPicPr>
          <p:cNvPr id="374" name="Google Shape;374;p50"/>
          <p:cNvPicPr preferRelativeResize="0"/>
          <p:nvPr/>
        </p:nvPicPr>
        <p:blipFill>
          <a:blip r:embed="rId5">
            <a:alphaModFix/>
          </a:blip>
          <a:stretch>
            <a:fillRect/>
          </a:stretch>
        </p:blipFill>
        <p:spPr>
          <a:xfrm>
            <a:off x="858775" y="1149075"/>
            <a:ext cx="3851549" cy="1820100"/>
          </a:xfrm>
          <a:prstGeom prst="rect">
            <a:avLst/>
          </a:prstGeom>
          <a:noFill/>
          <a:ln cap="flat" cmpd="sng" w="9525">
            <a:solidFill>
              <a:srgbClr val="F3F3F3"/>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nvSpPr>
        <p:spPr>
          <a:xfrm>
            <a:off x="986825" y="1645050"/>
            <a:ext cx="7429200" cy="18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Notebook + Challenge:</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Generacion Texto </a:t>
            </a:r>
            <a:endParaRPr sz="2400">
              <a:solidFill>
                <a:srgbClr val="441848"/>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2"/>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85" name="Google Shape;385;p52"/>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386" name="Google Shape;386;p52"/>
          <p:cNvPicPr preferRelativeResize="0"/>
          <p:nvPr/>
        </p:nvPicPr>
        <p:blipFill rotWithShape="1">
          <a:blip r:embed="rId5">
            <a:alphaModFix/>
          </a:blip>
          <a:srcRect b="0" l="0" r="0" t="0"/>
          <a:stretch/>
        </p:blipFill>
        <p:spPr>
          <a:xfrm>
            <a:off x="-53475" y="0"/>
            <a:ext cx="3242564" cy="5143501"/>
          </a:xfrm>
          <a:prstGeom prst="rect">
            <a:avLst/>
          </a:prstGeom>
          <a:noFill/>
          <a:ln>
            <a:noFill/>
          </a:ln>
        </p:spPr>
      </p:pic>
      <p:sp>
        <p:nvSpPr>
          <p:cNvPr id="387" name="Google Shape;387;p52"/>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b="1" lang="en" sz="3600">
                <a:solidFill>
                  <a:srgbClr val="441848"/>
                </a:solidFill>
                <a:latin typeface="Montserrat"/>
                <a:ea typeface="Montserrat"/>
                <a:cs typeface="Montserrat"/>
                <a:sym typeface="Montserrat"/>
              </a:rPr>
              <a:t>Deep Learning for NLP: Sequence Modeling.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nvSpPr>
        <p:spPr>
          <a:xfrm>
            <a:off x="502950" y="285675"/>
            <a:ext cx="8138100" cy="77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Objetivos de aprendizaje</a:t>
            </a:r>
            <a:r>
              <a:rPr lang="en" sz="2100">
                <a:solidFill>
                  <a:srgbClr val="E8E7E3"/>
                </a:solidFill>
              </a:rPr>
              <a:t>🐱‍💻</a:t>
            </a:r>
            <a:endParaRPr sz="2100">
              <a:solidFill>
                <a:srgbClr val="E8E7E3"/>
              </a:solidFill>
            </a:endParaRPr>
          </a:p>
        </p:txBody>
      </p:sp>
      <p:pic>
        <p:nvPicPr>
          <p:cNvPr id="78" name="Google Shape;78;p17"/>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79" name="Google Shape;79;p17"/>
          <p:cNvSpPr txBox="1"/>
          <p:nvPr/>
        </p:nvSpPr>
        <p:spPr>
          <a:xfrm>
            <a:off x="619950" y="1093300"/>
            <a:ext cx="7904100" cy="3522300"/>
          </a:xfrm>
          <a:prstGeom prst="rect">
            <a:avLst/>
          </a:prstGeom>
          <a:noFill/>
          <a:ln>
            <a:noFill/>
          </a:ln>
        </p:spPr>
        <p:txBody>
          <a:bodyPr anchorCtr="0" anchor="t" bIns="91425" lIns="91425" spcFirstLastPara="1" rIns="91425" wrap="square" tIns="91425">
            <a:noAutofit/>
          </a:bodyPr>
          <a:lstStyle/>
          <a:p>
            <a:pPr indent="-355600" lvl="0" marL="457200" rtl="0" algn="l">
              <a:spcBef>
                <a:spcPts val="100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Conocer el modelado de </a:t>
            </a:r>
            <a:r>
              <a:rPr lang="en" sz="2000">
                <a:solidFill>
                  <a:schemeClr val="dk1"/>
                </a:solidFill>
                <a:latin typeface="Montserrat"/>
                <a:ea typeface="Montserrat"/>
                <a:cs typeface="Montserrat"/>
                <a:sym typeface="Montserrat"/>
              </a:rPr>
              <a:t>secuencias,</a:t>
            </a:r>
            <a:r>
              <a:rPr b="1" lang="en" sz="2000">
                <a:solidFill>
                  <a:srgbClr val="E8E7E3"/>
                </a:solidFill>
                <a:latin typeface="Montserrat"/>
                <a:ea typeface="Montserrat"/>
                <a:cs typeface="Montserrat"/>
                <a:sym typeface="Montserrat"/>
              </a:rPr>
              <a:t>💻</a:t>
            </a:r>
            <a:r>
              <a:rPr lang="en" sz="2000">
                <a:solidFill>
                  <a:schemeClr val="dk1"/>
                </a:solidFill>
                <a:latin typeface="Montserrat"/>
                <a:ea typeface="Montserrat"/>
                <a:cs typeface="Montserrat"/>
                <a:sym typeface="Montserrat"/>
              </a:rPr>
              <a:t>sus 3 tipos de </a:t>
            </a:r>
            <a:r>
              <a:rPr b="1" lang="en" sz="2000">
                <a:solidFill>
                  <a:schemeClr val="dk1"/>
                </a:solidFill>
                <a:latin typeface="Montserrat"/>
                <a:ea typeface="Montserrat"/>
                <a:cs typeface="Montserrat"/>
                <a:sym typeface="Montserrat"/>
              </a:rPr>
              <a:t>RNN</a:t>
            </a:r>
            <a:r>
              <a:rPr lang="en" sz="2000">
                <a:solidFill>
                  <a:schemeClr val="dk1"/>
                </a:solidFill>
                <a:latin typeface="Montserrat"/>
                <a:ea typeface="Montserrat"/>
                <a:cs typeface="Montserrat"/>
                <a:sym typeface="Montserrat"/>
              </a:rPr>
              <a:t>,</a:t>
            </a:r>
            <a:r>
              <a:rPr b="1" lang="en" sz="2000">
                <a:solidFill>
                  <a:srgbClr val="E8E7E3"/>
                </a:solidFill>
                <a:latin typeface="Montserrat"/>
                <a:ea typeface="Montserrat"/>
                <a:cs typeface="Montserrat"/>
                <a:sym typeface="Montserrat"/>
              </a:rPr>
              <a:t>🐱‍💻</a:t>
            </a:r>
            <a:r>
              <a:rPr lang="en" sz="2000">
                <a:solidFill>
                  <a:schemeClr val="dk1"/>
                </a:solidFill>
                <a:latin typeface="Montserrat"/>
                <a:ea typeface="Montserrat"/>
                <a:cs typeface="Montserrat"/>
                <a:sym typeface="Montserrat"/>
              </a:rPr>
              <a:t> ver sus </a:t>
            </a:r>
            <a:r>
              <a:rPr b="1" lang="en" sz="2000">
                <a:solidFill>
                  <a:schemeClr val="dk1"/>
                </a:solidFill>
                <a:latin typeface="Montserrat"/>
                <a:ea typeface="Montserrat"/>
                <a:cs typeface="Montserrat"/>
                <a:sym typeface="Montserrat"/>
              </a:rPr>
              <a:t>arquitecturas </a:t>
            </a:r>
            <a:r>
              <a:rPr lang="en" sz="2000">
                <a:solidFill>
                  <a:schemeClr val="dk1"/>
                </a:solidFill>
                <a:latin typeface="Montserrat"/>
                <a:ea typeface="Montserrat"/>
                <a:cs typeface="Montserrat"/>
                <a:sym typeface="Montserrat"/>
              </a:rPr>
              <a:t>de unidades de memoria🧠</a:t>
            </a:r>
            <a:r>
              <a:rPr b="1" lang="en" sz="2000">
                <a:solidFill>
                  <a:srgbClr val="E8E7E3"/>
                </a:solidFill>
                <a:latin typeface="Montserrat"/>
                <a:ea typeface="Montserrat"/>
                <a:cs typeface="Montserrat"/>
                <a:sym typeface="Montserrat"/>
              </a:rPr>
              <a:t> </a:t>
            </a:r>
            <a:r>
              <a:rPr lang="en" sz="2000">
                <a:solidFill>
                  <a:schemeClr val="dk1"/>
                </a:solidFill>
                <a:latin typeface="Montserrat"/>
                <a:ea typeface="Montserrat"/>
                <a:cs typeface="Montserrat"/>
                <a:sym typeface="Montserrat"/>
              </a:rPr>
              <a:t>y aplicaciones en NLP</a:t>
            </a:r>
            <a:r>
              <a:rPr b="1" lang="en" sz="2000">
                <a:solidFill>
                  <a:srgbClr val="E8E7E3"/>
                </a:solidFill>
                <a:latin typeface="Montserrat"/>
                <a:ea typeface="Montserrat"/>
                <a:cs typeface="Montserrat"/>
                <a:sym typeface="Montserrat"/>
              </a:rPr>
              <a:t>👅</a:t>
            </a:r>
            <a:r>
              <a:rPr lang="en" sz="2000">
                <a:solidFill>
                  <a:schemeClr val="dk1"/>
                </a:solidFill>
                <a:latin typeface="Montserrat"/>
                <a:ea typeface="Montserrat"/>
                <a:cs typeface="Montserrat"/>
                <a:sym typeface="Montserrat"/>
              </a:rPr>
              <a:t> </a:t>
            </a:r>
            <a:r>
              <a:rPr b="1" lang="en" sz="2000">
                <a:solidFill>
                  <a:srgbClr val="E8E7E3"/>
                </a:solidFill>
                <a:latin typeface="Montserrat"/>
                <a:ea typeface="Montserrat"/>
                <a:cs typeface="Montserrat"/>
                <a:sym typeface="Montserrat"/>
              </a:rPr>
              <a:t>🚀</a:t>
            </a:r>
            <a:r>
              <a:rPr lang="en" sz="2000">
                <a:solidFill>
                  <a:schemeClr val="dk1"/>
                </a:solidFill>
                <a:latin typeface="Montserrat"/>
                <a:ea typeface="Montserrat"/>
                <a:cs typeface="Montserrat"/>
                <a:sym typeface="Montserrat"/>
              </a:rPr>
              <a:t>.</a:t>
            </a:r>
            <a:endParaRPr b="1" sz="2000">
              <a:solidFill>
                <a:schemeClr val="dk1"/>
              </a:solidFill>
              <a:latin typeface="Montserrat"/>
              <a:ea typeface="Montserrat"/>
              <a:cs typeface="Montserrat"/>
              <a:sym typeface="Montserrat"/>
            </a:endParaRPr>
          </a:p>
          <a:p>
            <a:pPr indent="-355600" lvl="0" marL="457200" rtl="0" algn="l">
              <a:spcBef>
                <a:spcPts val="100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Trabajaremos con la herramienta de </a:t>
            </a:r>
            <a:r>
              <a:rPr b="1" lang="en" sz="2000">
                <a:solidFill>
                  <a:schemeClr val="dk1"/>
                </a:solidFill>
                <a:latin typeface="Montserrat"/>
                <a:ea typeface="Montserrat"/>
                <a:cs typeface="Montserrat"/>
                <a:sym typeface="Montserrat"/>
              </a:rPr>
              <a:t>TensorFlow</a:t>
            </a:r>
            <a:r>
              <a:rPr lang="en" sz="2000">
                <a:solidFill>
                  <a:schemeClr val="dk1"/>
                </a:solidFill>
                <a:latin typeface="Montserrat"/>
                <a:ea typeface="Montserrat"/>
                <a:cs typeface="Montserrat"/>
                <a:sym typeface="Montserrat"/>
              </a:rPr>
              <a:t> 👩‍💻 para</a:t>
            </a:r>
            <a:r>
              <a:rPr b="1" lang="en" sz="2000">
                <a:solidFill>
                  <a:schemeClr val="dk1"/>
                </a:solidFill>
                <a:latin typeface="Montserrat"/>
                <a:ea typeface="Montserrat"/>
                <a:cs typeface="Montserrat"/>
                <a:sym typeface="Montserrat"/>
              </a:rPr>
              <a:t> </a:t>
            </a:r>
            <a:r>
              <a:rPr lang="en" sz="2000">
                <a:solidFill>
                  <a:schemeClr val="dk1"/>
                </a:solidFill>
                <a:latin typeface="Montserrat"/>
                <a:ea typeface="Montserrat"/>
                <a:cs typeface="Montserrat"/>
                <a:sym typeface="Montserrat"/>
              </a:rPr>
              <a:t>que </a:t>
            </a:r>
            <a:r>
              <a:rPr b="1" lang="en" sz="2000">
                <a:solidFill>
                  <a:schemeClr val="dk1"/>
                </a:solidFill>
                <a:latin typeface="Montserrat"/>
                <a:ea typeface="Montserrat"/>
                <a:cs typeface="Montserrat"/>
                <a:sym typeface="Montserrat"/>
              </a:rPr>
              <a:t>dada una secuencia de caracteres </a:t>
            </a:r>
            <a:r>
              <a:rPr lang="en" sz="2000">
                <a:solidFill>
                  <a:schemeClr val="dk1"/>
                </a:solidFill>
                <a:latin typeface="Montserrat"/>
                <a:ea typeface="Montserrat"/>
                <a:cs typeface="Montserrat"/>
                <a:sym typeface="Montserrat"/>
              </a:rPr>
              <a:t>👩‍💻, se entrene un modelo para </a:t>
            </a:r>
            <a:r>
              <a:rPr b="1" lang="en" sz="2000">
                <a:solidFill>
                  <a:srgbClr val="E8E7E3"/>
                </a:solidFill>
                <a:latin typeface="Montserrat"/>
                <a:ea typeface="Montserrat"/>
                <a:cs typeface="Montserrat"/>
                <a:sym typeface="Montserrat"/>
              </a:rPr>
              <a:t>💻</a:t>
            </a:r>
            <a:r>
              <a:rPr b="1" lang="en" sz="2000">
                <a:solidFill>
                  <a:schemeClr val="dk1"/>
                </a:solidFill>
                <a:latin typeface="Montserrat"/>
                <a:ea typeface="Montserrat"/>
                <a:cs typeface="Montserrat"/>
                <a:sym typeface="Montserrat"/>
              </a:rPr>
              <a:t>predecir en la salida el siguiente carácter</a:t>
            </a:r>
            <a:r>
              <a:rPr lang="en" sz="2000">
                <a:solidFill>
                  <a:schemeClr val="dk1"/>
                </a:solidFill>
                <a:latin typeface="Montserrat"/>
                <a:ea typeface="Montserrat"/>
                <a:cs typeface="Montserrat"/>
                <a:sym typeface="Montserrat"/>
              </a:rPr>
              <a:t>, en cada paso de tiempo.🐍(Generación de texto)</a:t>
            </a:r>
            <a:endParaRPr sz="2000">
              <a:solidFill>
                <a:srgbClr val="202124"/>
              </a:solidFill>
              <a:highlight>
                <a:schemeClr val="lt1"/>
              </a:highlight>
              <a:latin typeface="Montserrat"/>
              <a:ea typeface="Montserrat"/>
              <a:cs typeface="Montserrat"/>
              <a:sym typeface="Montserrat"/>
            </a:endParaRPr>
          </a:p>
          <a:p>
            <a:pPr indent="-355600" lvl="0" marL="457200" rtl="0" algn="l">
              <a:spcBef>
                <a:spcPts val="100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Después, iremos a breakout rooms para complementarnos con el </a:t>
            </a:r>
            <a:r>
              <a:rPr b="1" lang="en" sz="2000">
                <a:solidFill>
                  <a:schemeClr val="dk1"/>
                </a:solidFill>
                <a:latin typeface="Montserrat"/>
                <a:ea typeface="Montserrat"/>
                <a:cs typeface="Montserrat"/>
                <a:sym typeface="Montserrat"/>
              </a:rPr>
              <a:t>challenge </a:t>
            </a:r>
            <a:r>
              <a:rPr b="1" lang="en" sz="2000">
                <a:solidFill>
                  <a:srgbClr val="E8E7E3"/>
                </a:solidFill>
                <a:latin typeface="Montserrat"/>
                <a:ea typeface="Montserrat"/>
                <a:cs typeface="Montserrat"/>
                <a:sym typeface="Montserrat"/>
              </a:rPr>
              <a:t>🐱‍💻</a:t>
            </a:r>
            <a:r>
              <a:rPr b="1" lang="en" sz="2000">
                <a:solidFill>
                  <a:schemeClr val="dk1"/>
                </a:solidFill>
                <a:latin typeface="Montserrat"/>
                <a:ea typeface="Montserrat"/>
                <a:cs typeface="Montserrat"/>
                <a:sym typeface="Montserrat"/>
              </a:rPr>
              <a:t>.</a:t>
            </a:r>
            <a:endParaRPr sz="2000">
              <a:solidFill>
                <a:schemeClr val="dk1"/>
              </a:solidFill>
              <a:latin typeface="Montserrat"/>
              <a:ea typeface="Montserrat"/>
              <a:cs typeface="Montserrat"/>
              <a:sym typeface="Montserrat"/>
            </a:endParaRPr>
          </a:p>
          <a:p>
            <a:pPr indent="0" lvl="0" marL="0" rtl="0" algn="l">
              <a:spcBef>
                <a:spcPts val="1000"/>
              </a:spcBef>
              <a:spcAft>
                <a:spcPts val="1000"/>
              </a:spcAft>
              <a:buNone/>
            </a:pPr>
            <a:r>
              <a:t/>
            </a:r>
            <a:endParaRPr b="1" sz="2000">
              <a:solidFill>
                <a:schemeClr val="dk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pic>
        <p:nvPicPr>
          <p:cNvPr id="396" name="Google Shape;396;p54"/>
          <p:cNvPicPr preferRelativeResize="0"/>
          <p:nvPr/>
        </p:nvPicPr>
        <p:blipFill>
          <a:blip r:embed="rId3">
            <a:alphaModFix/>
          </a:blip>
          <a:stretch>
            <a:fillRect/>
          </a:stretch>
        </p:blipFill>
        <p:spPr>
          <a:xfrm>
            <a:off x="7065775" y="403375"/>
            <a:ext cx="1434076" cy="1710225"/>
          </a:xfrm>
          <a:prstGeom prst="rect">
            <a:avLst/>
          </a:prstGeom>
          <a:noFill/>
          <a:ln>
            <a:noFill/>
          </a:ln>
        </p:spPr>
      </p:pic>
      <p:pic>
        <p:nvPicPr>
          <p:cNvPr id="397" name="Google Shape;397;p54"/>
          <p:cNvPicPr preferRelativeResize="0"/>
          <p:nvPr/>
        </p:nvPicPr>
        <p:blipFill>
          <a:blip r:embed="rId4">
            <a:alphaModFix/>
          </a:blip>
          <a:stretch>
            <a:fillRect/>
          </a:stretch>
        </p:blipFill>
        <p:spPr>
          <a:xfrm>
            <a:off x="5370751" y="1618350"/>
            <a:ext cx="1213050" cy="1038850"/>
          </a:xfrm>
          <a:prstGeom prst="rect">
            <a:avLst/>
          </a:prstGeom>
          <a:noFill/>
          <a:ln>
            <a:noFill/>
          </a:ln>
        </p:spPr>
      </p:pic>
      <p:pic>
        <p:nvPicPr>
          <p:cNvPr id="398" name="Google Shape;398;p54"/>
          <p:cNvPicPr preferRelativeResize="0"/>
          <p:nvPr/>
        </p:nvPicPr>
        <p:blipFill>
          <a:blip r:embed="rId5">
            <a:alphaModFix/>
          </a:blip>
          <a:stretch>
            <a:fillRect/>
          </a:stretch>
        </p:blipFill>
        <p:spPr>
          <a:xfrm>
            <a:off x="5127875" y="320625"/>
            <a:ext cx="1937900" cy="1238950"/>
          </a:xfrm>
          <a:prstGeom prst="rect">
            <a:avLst/>
          </a:prstGeom>
          <a:noFill/>
          <a:ln>
            <a:noFill/>
          </a:ln>
        </p:spPr>
      </p:pic>
      <p:sp>
        <p:nvSpPr>
          <p:cNvPr id="399" name="Google Shape;399;p54"/>
          <p:cNvSpPr txBox="1"/>
          <p:nvPr/>
        </p:nvSpPr>
        <p:spPr>
          <a:xfrm>
            <a:off x="1963025" y="3998650"/>
            <a:ext cx="4958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latin typeface="Montserrat"/>
              <a:ea typeface="Montserrat"/>
              <a:cs typeface="Montserrat"/>
              <a:sym typeface="Montserrat"/>
            </a:endParaRPr>
          </a:p>
        </p:txBody>
      </p:sp>
      <p:pic>
        <p:nvPicPr>
          <p:cNvPr id="400" name="Google Shape;400;p54"/>
          <p:cNvPicPr preferRelativeResize="0"/>
          <p:nvPr/>
        </p:nvPicPr>
        <p:blipFill>
          <a:blip r:embed="rId6">
            <a:alphaModFix/>
          </a:blip>
          <a:stretch>
            <a:fillRect/>
          </a:stretch>
        </p:blipFill>
        <p:spPr>
          <a:xfrm>
            <a:off x="267175" y="121149"/>
            <a:ext cx="2907525" cy="1637900"/>
          </a:xfrm>
          <a:prstGeom prst="rect">
            <a:avLst/>
          </a:prstGeom>
          <a:noFill/>
          <a:ln>
            <a:noFill/>
          </a:ln>
        </p:spPr>
      </p:pic>
      <p:pic>
        <p:nvPicPr>
          <p:cNvPr id="401" name="Google Shape;401;p54"/>
          <p:cNvPicPr preferRelativeResize="0"/>
          <p:nvPr/>
        </p:nvPicPr>
        <p:blipFill>
          <a:blip r:embed="rId7">
            <a:alphaModFix/>
          </a:blip>
          <a:stretch>
            <a:fillRect/>
          </a:stretch>
        </p:blipFill>
        <p:spPr>
          <a:xfrm>
            <a:off x="1744775" y="4282875"/>
            <a:ext cx="1464328" cy="770700"/>
          </a:xfrm>
          <a:prstGeom prst="rect">
            <a:avLst/>
          </a:prstGeom>
          <a:noFill/>
          <a:ln>
            <a:noFill/>
          </a:ln>
        </p:spPr>
      </p:pic>
      <p:pic>
        <p:nvPicPr>
          <p:cNvPr id="402" name="Google Shape;402;p54"/>
          <p:cNvPicPr preferRelativeResize="0"/>
          <p:nvPr/>
        </p:nvPicPr>
        <p:blipFill>
          <a:blip r:embed="rId8">
            <a:alphaModFix/>
          </a:blip>
          <a:stretch>
            <a:fillRect/>
          </a:stretch>
        </p:blipFill>
        <p:spPr>
          <a:xfrm>
            <a:off x="3601132" y="4321407"/>
            <a:ext cx="1464325" cy="693627"/>
          </a:xfrm>
          <a:prstGeom prst="rect">
            <a:avLst/>
          </a:prstGeom>
          <a:noFill/>
          <a:ln>
            <a:noFill/>
          </a:ln>
        </p:spPr>
      </p:pic>
      <p:pic>
        <p:nvPicPr>
          <p:cNvPr id="403" name="Google Shape;403;p54"/>
          <p:cNvPicPr preferRelativeResize="0"/>
          <p:nvPr/>
        </p:nvPicPr>
        <p:blipFill>
          <a:blip r:embed="rId9">
            <a:alphaModFix/>
          </a:blip>
          <a:stretch>
            <a:fillRect/>
          </a:stretch>
        </p:blipFill>
        <p:spPr>
          <a:xfrm>
            <a:off x="5477275" y="4282863"/>
            <a:ext cx="1464325" cy="770699"/>
          </a:xfrm>
          <a:prstGeom prst="rect">
            <a:avLst/>
          </a:prstGeom>
          <a:noFill/>
          <a:ln>
            <a:noFill/>
          </a:ln>
        </p:spPr>
      </p:pic>
      <p:pic>
        <p:nvPicPr>
          <p:cNvPr id="404" name="Google Shape;404;p54"/>
          <p:cNvPicPr preferRelativeResize="0"/>
          <p:nvPr/>
        </p:nvPicPr>
        <p:blipFill>
          <a:blip r:embed="rId10">
            <a:alphaModFix/>
          </a:blip>
          <a:stretch>
            <a:fillRect/>
          </a:stretch>
        </p:blipFill>
        <p:spPr>
          <a:xfrm>
            <a:off x="7174700" y="4282863"/>
            <a:ext cx="1627037" cy="770700"/>
          </a:xfrm>
          <a:prstGeom prst="rect">
            <a:avLst/>
          </a:prstGeom>
          <a:noFill/>
          <a:ln>
            <a:noFill/>
          </a:ln>
        </p:spPr>
      </p:pic>
      <p:pic>
        <p:nvPicPr>
          <p:cNvPr id="405" name="Google Shape;405;p54"/>
          <p:cNvPicPr preferRelativeResize="0"/>
          <p:nvPr/>
        </p:nvPicPr>
        <p:blipFill rotWithShape="1">
          <a:blip r:embed="rId11">
            <a:alphaModFix/>
          </a:blip>
          <a:srcRect b="0" l="13100" r="11908" t="0"/>
          <a:stretch/>
        </p:blipFill>
        <p:spPr>
          <a:xfrm>
            <a:off x="211675" y="4353441"/>
            <a:ext cx="1141076" cy="60223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9" name="Shape 409"/>
        <p:cNvGrpSpPr/>
        <p:nvPr/>
      </p:nvGrpSpPr>
      <p:grpSpPr>
        <a:xfrm>
          <a:off x="0" y="0"/>
          <a:ext cx="0" cy="0"/>
          <a:chOff x="0" y="0"/>
          <a:chExt cx="0" cy="0"/>
        </a:xfrm>
      </p:grpSpPr>
      <p:pic>
        <p:nvPicPr>
          <p:cNvPr id="410" name="Google Shape;410;p55"/>
          <p:cNvPicPr preferRelativeResize="0"/>
          <p:nvPr/>
        </p:nvPicPr>
        <p:blipFill rotWithShape="1">
          <a:blip r:embed="rId3">
            <a:alphaModFix/>
          </a:blip>
          <a:srcRect b="21212" l="4767" r="23429" t="23818"/>
          <a:stretch/>
        </p:blipFill>
        <p:spPr>
          <a:xfrm>
            <a:off x="1561750" y="1255175"/>
            <a:ext cx="6177000" cy="2659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pic>
        <p:nvPicPr>
          <p:cNvPr id="415" name="Google Shape;415;p56"/>
          <p:cNvPicPr preferRelativeResize="0"/>
          <p:nvPr/>
        </p:nvPicPr>
        <p:blipFill>
          <a:blip r:embed="rId3">
            <a:alphaModFix/>
          </a:blip>
          <a:stretch>
            <a:fillRect/>
          </a:stretch>
        </p:blipFill>
        <p:spPr>
          <a:xfrm>
            <a:off x="76200" y="1111175"/>
            <a:ext cx="2705924" cy="2012599"/>
          </a:xfrm>
          <a:prstGeom prst="rect">
            <a:avLst/>
          </a:prstGeom>
          <a:noFill/>
          <a:ln>
            <a:noFill/>
          </a:ln>
        </p:spPr>
      </p:pic>
      <p:sp>
        <p:nvSpPr>
          <p:cNvPr id="416" name="Google Shape;416;p56"/>
          <p:cNvSpPr txBox="1"/>
          <p:nvPr/>
        </p:nvSpPr>
        <p:spPr>
          <a:xfrm>
            <a:off x="229750" y="3276175"/>
            <a:ext cx="2545500" cy="15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solidFill>
                  <a:srgbClr val="441848"/>
                </a:solidFill>
                <a:highlight>
                  <a:srgbClr val="FFFFFF"/>
                </a:highlight>
                <a:latin typeface="Montserrat"/>
                <a:ea typeface="Montserrat"/>
                <a:cs typeface="Montserrat"/>
                <a:sym typeface="Montserrat"/>
              </a:rPr>
              <a:t>t</a:t>
            </a:r>
            <a:r>
              <a:rPr lang="en" sz="800">
                <a:solidFill>
                  <a:srgbClr val="441848"/>
                </a:solidFill>
                <a:highlight>
                  <a:srgbClr val="FFFFFF"/>
                </a:highlight>
                <a:latin typeface="Montserrat"/>
                <a:ea typeface="Montserrat"/>
                <a:cs typeface="Montserrat"/>
                <a:sym typeface="Montserrat"/>
              </a:rPr>
              <a:t> — time step</a:t>
            </a:r>
            <a:endParaRPr sz="800">
              <a:solidFill>
                <a:srgbClr val="44184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i="1" lang="en" sz="800">
                <a:solidFill>
                  <a:srgbClr val="441848"/>
                </a:solidFill>
                <a:highlight>
                  <a:srgbClr val="FFFFFF"/>
                </a:highlight>
                <a:latin typeface="Montserrat"/>
                <a:ea typeface="Montserrat"/>
                <a:cs typeface="Montserrat"/>
                <a:sym typeface="Montserrat"/>
              </a:rPr>
              <a:t>X — </a:t>
            </a:r>
            <a:r>
              <a:rPr lang="en" sz="800">
                <a:solidFill>
                  <a:srgbClr val="441848"/>
                </a:solidFill>
                <a:highlight>
                  <a:srgbClr val="FFFFFF"/>
                </a:highlight>
                <a:latin typeface="Montserrat"/>
                <a:ea typeface="Montserrat"/>
                <a:cs typeface="Montserrat"/>
                <a:sym typeface="Montserrat"/>
              </a:rPr>
              <a:t>input</a:t>
            </a:r>
            <a:endParaRPr sz="800">
              <a:solidFill>
                <a:srgbClr val="44184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i="1" lang="en" sz="800">
                <a:solidFill>
                  <a:srgbClr val="441848"/>
                </a:solidFill>
                <a:highlight>
                  <a:srgbClr val="FFFFFF"/>
                </a:highlight>
                <a:latin typeface="Montserrat"/>
                <a:ea typeface="Montserrat"/>
                <a:cs typeface="Montserrat"/>
                <a:sym typeface="Montserrat"/>
              </a:rPr>
              <a:t>h — </a:t>
            </a:r>
            <a:r>
              <a:rPr lang="en" sz="800">
                <a:solidFill>
                  <a:srgbClr val="441848"/>
                </a:solidFill>
                <a:highlight>
                  <a:srgbClr val="FFFFFF"/>
                </a:highlight>
                <a:latin typeface="Montserrat"/>
                <a:ea typeface="Montserrat"/>
                <a:cs typeface="Montserrat"/>
                <a:sym typeface="Montserrat"/>
              </a:rPr>
              <a:t>hidden state</a:t>
            </a:r>
            <a:endParaRPr sz="800">
              <a:solidFill>
                <a:srgbClr val="44184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800">
                <a:solidFill>
                  <a:srgbClr val="441848"/>
                </a:solidFill>
                <a:highlight>
                  <a:srgbClr val="FFFFFF"/>
                </a:highlight>
                <a:latin typeface="Montserrat"/>
                <a:ea typeface="Montserrat"/>
                <a:cs typeface="Montserrat"/>
                <a:sym typeface="Montserrat"/>
              </a:rPr>
              <a:t>length of </a:t>
            </a:r>
            <a:r>
              <a:rPr i="1" lang="en" sz="800">
                <a:solidFill>
                  <a:srgbClr val="441848"/>
                </a:solidFill>
                <a:highlight>
                  <a:srgbClr val="FFFFFF"/>
                </a:highlight>
                <a:latin typeface="Montserrat"/>
                <a:ea typeface="Montserrat"/>
                <a:cs typeface="Montserrat"/>
                <a:sym typeface="Montserrat"/>
              </a:rPr>
              <a:t>X — </a:t>
            </a:r>
            <a:r>
              <a:rPr lang="en" sz="800">
                <a:solidFill>
                  <a:srgbClr val="441848"/>
                </a:solidFill>
                <a:highlight>
                  <a:srgbClr val="FFFFFF"/>
                </a:highlight>
                <a:latin typeface="Montserrat"/>
                <a:ea typeface="Montserrat"/>
                <a:cs typeface="Montserrat"/>
                <a:sym typeface="Montserrat"/>
              </a:rPr>
              <a:t>size/dimension of input</a:t>
            </a:r>
            <a:endParaRPr sz="800">
              <a:solidFill>
                <a:srgbClr val="44184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800">
                <a:solidFill>
                  <a:srgbClr val="441848"/>
                </a:solidFill>
                <a:highlight>
                  <a:srgbClr val="FFFFFF"/>
                </a:highlight>
                <a:latin typeface="Montserrat"/>
                <a:ea typeface="Montserrat"/>
                <a:cs typeface="Montserrat"/>
                <a:sym typeface="Montserrat"/>
              </a:rPr>
              <a:t>length of </a:t>
            </a:r>
            <a:r>
              <a:rPr i="1" lang="en" sz="800">
                <a:solidFill>
                  <a:srgbClr val="441848"/>
                </a:solidFill>
                <a:highlight>
                  <a:srgbClr val="FFFFFF"/>
                </a:highlight>
                <a:latin typeface="Montserrat"/>
                <a:ea typeface="Montserrat"/>
                <a:cs typeface="Montserrat"/>
                <a:sym typeface="Montserrat"/>
              </a:rPr>
              <a:t>h — </a:t>
            </a:r>
            <a:r>
              <a:rPr lang="en" sz="800">
                <a:solidFill>
                  <a:srgbClr val="441848"/>
                </a:solidFill>
                <a:highlight>
                  <a:srgbClr val="FFFFFF"/>
                </a:highlight>
                <a:latin typeface="Montserrat"/>
                <a:ea typeface="Montserrat"/>
                <a:cs typeface="Montserrat"/>
                <a:sym typeface="Montserrat"/>
              </a:rPr>
              <a:t>no. of hidden units. </a:t>
            </a:r>
            <a:r>
              <a:rPr lang="en" sz="800">
                <a:solidFill>
                  <a:srgbClr val="B7B7B7"/>
                </a:solidFill>
                <a:highlight>
                  <a:srgbClr val="FFFFFF"/>
                </a:highlight>
                <a:latin typeface="Montserrat"/>
                <a:ea typeface="Montserrat"/>
                <a:cs typeface="Montserrat"/>
                <a:sym typeface="Montserrat"/>
              </a:rPr>
              <a:t>Note that different libraries call them differently, but they mean the same:</a:t>
            </a:r>
            <a:br>
              <a:rPr lang="en" sz="800">
                <a:solidFill>
                  <a:srgbClr val="B7B7B7"/>
                </a:solidFill>
                <a:highlight>
                  <a:srgbClr val="FFFFFF"/>
                </a:highlight>
                <a:latin typeface="Montserrat"/>
                <a:ea typeface="Montserrat"/>
                <a:cs typeface="Montserrat"/>
                <a:sym typeface="Montserrat"/>
              </a:rPr>
            </a:br>
            <a:r>
              <a:rPr lang="en" sz="800">
                <a:solidFill>
                  <a:srgbClr val="B7B7B7"/>
                </a:solidFill>
                <a:highlight>
                  <a:srgbClr val="FFFFFF"/>
                </a:highlight>
                <a:latin typeface="Montserrat"/>
                <a:ea typeface="Montserrat"/>
                <a:cs typeface="Montserrat"/>
                <a:sym typeface="Montserrat"/>
              </a:rPr>
              <a:t>- Keras — </a:t>
            </a:r>
            <a:r>
              <a:rPr lang="en" sz="800" u="sng">
                <a:solidFill>
                  <a:srgbClr val="B7B7B7"/>
                </a:solidFill>
                <a:highlight>
                  <a:srgbClr val="F2F2F2"/>
                </a:highlight>
                <a:latin typeface="Montserrat"/>
                <a:ea typeface="Montserrat"/>
                <a:cs typeface="Montserrat"/>
                <a:sym typeface="Montserrat"/>
                <a:hlinkClick r:id="rId4">
                  <a:extLst>
                    <a:ext uri="{A12FA001-AC4F-418D-AE19-62706E023703}">
                      <ahyp:hlinkClr val="tx"/>
                    </a:ext>
                  </a:extLst>
                </a:hlinkClick>
              </a:rPr>
              <a:t>state_size</a:t>
            </a:r>
            <a:r>
              <a:rPr i="1" lang="en" sz="800">
                <a:solidFill>
                  <a:srgbClr val="B7B7B7"/>
                </a:solidFill>
                <a:highlight>
                  <a:srgbClr val="FFFFFF"/>
                </a:highlight>
                <a:latin typeface="Montserrat"/>
                <a:ea typeface="Montserrat"/>
                <a:cs typeface="Montserrat"/>
                <a:sym typeface="Montserrat"/>
              </a:rPr>
              <a:t> ,</a:t>
            </a:r>
            <a:r>
              <a:rPr lang="en" sz="800" u="sng">
                <a:solidFill>
                  <a:srgbClr val="B7B7B7"/>
                </a:solidFill>
                <a:highlight>
                  <a:srgbClr val="F2F2F2"/>
                </a:highlight>
                <a:latin typeface="Montserrat"/>
                <a:ea typeface="Montserrat"/>
                <a:cs typeface="Montserrat"/>
                <a:sym typeface="Montserrat"/>
                <a:hlinkClick r:id="rId5">
                  <a:extLst>
                    <a:ext uri="{A12FA001-AC4F-418D-AE19-62706E023703}">
                      <ahyp:hlinkClr val="tx"/>
                    </a:ext>
                  </a:extLst>
                </a:hlinkClick>
              </a:rPr>
              <a:t>units</a:t>
            </a:r>
            <a:br>
              <a:rPr lang="en" sz="800" u="sng">
                <a:solidFill>
                  <a:srgbClr val="B7B7B7"/>
                </a:solidFill>
                <a:highlight>
                  <a:srgbClr val="F2F2F2"/>
                </a:highlight>
                <a:latin typeface="Montserrat"/>
                <a:ea typeface="Montserrat"/>
                <a:cs typeface="Montserrat"/>
                <a:sym typeface="Montserrat"/>
                <a:hlinkClick r:id="rId6">
                  <a:extLst>
                    <a:ext uri="{A12FA001-AC4F-418D-AE19-62706E023703}">
                      <ahyp:hlinkClr val="tx"/>
                    </a:ext>
                  </a:extLst>
                </a:hlinkClick>
              </a:rPr>
            </a:br>
            <a:r>
              <a:rPr lang="en" sz="800">
                <a:solidFill>
                  <a:srgbClr val="B7B7B7"/>
                </a:solidFill>
                <a:highlight>
                  <a:srgbClr val="FFFFFF"/>
                </a:highlight>
                <a:latin typeface="Montserrat"/>
                <a:ea typeface="Montserrat"/>
                <a:cs typeface="Montserrat"/>
                <a:sym typeface="Montserrat"/>
              </a:rPr>
              <a:t>- PyTorch — </a:t>
            </a:r>
            <a:r>
              <a:rPr lang="en" sz="800" u="sng">
                <a:solidFill>
                  <a:srgbClr val="B7B7B7"/>
                </a:solidFill>
                <a:highlight>
                  <a:srgbClr val="F2F2F2"/>
                </a:highlight>
                <a:latin typeface="Montserrat"/>
                <a:ea typeface="Montserrat"/>
                <a:cs typeface="Montserrat"/>
                <a:sym typeface="Montserrat"/>
                <a:hlinkClick r:id="rId7">
                  <a:extLst>
                    <a:ext uri="{A12FA001-AC4F-418D-AE19-62706E023703}">
                      <ahyp:hlinkClr val="tx"/>
                    </a:ext>
                  </a:extLst>
                </a:hlinkClick>
              </a:rPr>
              <a:t>hidden_size</a:t>
            </a:r>
            <a:br>
              <a:rPr lang="en" sz="800" u="sng">
                <a:solidFill>
                  <a:srgbClr val="B7B7B7"/>
                </a:solidFill>
                <a:highlight>
                  <a:srgbClr val="F2F2F2"/>
                </a:highlight>
                <a:latin typeface="Montserrat"/>
                <a:ea typeface="Montserrat"/>
                <a:cs typeface="Montserrat"/>
                <a:sym typeface="Montserrat"/>
                <a:hlinkClick r:id="rId8">
                  <a:extLst>
                    <a:ext uri="{A12FA001-AC4F-418D-AE19-62706E023703}">
                      <ahyp:hlinkClr val="tx"/>
                    </a:ext>
                  </a:extLst>
                </a:hlinkClick>
              </a:rPr>
            </a:br>
            <a:r>
              <a:rPr lang="en" sz="800">
                <a:solidFill>
                  <a:srgbClr val="B7B7B7"/>
                </a:solidFill>
                <a:highlight>
                  <a:srgbClr val="FFFFFF"/>
                </a:highlight>
                <a:latin typeface="Montserrat"/>
                <a:ea typeface="Montserrat"/>
                <a:cs typeface="Montserrat"/>
                <a:sym typeface="Montserrat"/>
              </a:rPr>
              <a:t>- TensorFlow — </a:t>
            </a:r>
            <a:r>
              <a:rPr lang="en" sz="800" u="sng">
                <a:solidFill>
                  <a:srgbClr val="B7B7B7"/>
                </a:solidFill>
                <a:highlight>
                  <a:srgbClr val="F2F2F2"/>
                </a:highlight>
                <a:latin typeface="Montserrat"/>
                <a:ea typeface="Montserrat"/>
                <a:cs typeface="Montserrat"/>
                <a:sym typeface="Montserrat"/>
                <a:hlinkClick r:id="rId9">
                  <a:extLst>
                    <a:ext uri="{A12FA001-AC4F-418D-AE19-62706E023703}">
                      <ahyp:hlinkClr val="tx"/>
                    </a:ext>
                  </a:extLst>
                </a:hlinkClick>
              </a:rPr>
              <a:t>num_units</a:t>
            </a:r>
            <a:endParaRPr sz="800" u="sng">
              <a:solidFill>
                <a:srgbClr val="B7B7B7"/>
              </a:solidFill>
              <a:highlight>
                <a:srgbClr val="F2F2F2"/>
              </a:highlight>
              <a:latin typeface="Montserrat"/>
              <a:ea typeface="Montserrat"/>
              <a:cs typeface="Montserrat"/>
              <a:sym typeface="Montserrat"/>
            </a:endParaRPr>
          </a:p>
        </p:txBody>
      </p:sp>
      <p:pic>
        <p:nvPicPr>
          <p:cNvPr id="417" name="Google Shape;417;p56"/>
          <p:cNvPicPr preferRelativeResize="0"/>
          <p:nvPr/>
        </p:nvPicPr>
        <p:blipFill>
          <a:blip r:embed="rId10">
            <a:alphaModFix/>
          </a:blip>
          <a:stretch>
            <a:fillRect/>
          </a:stretch>
        </p:blipFill>
        <p:spPr>
          <a:xfrm>
            <a:off x="2929150" y="1111175"/>
            <a:ext cx="3041487" cy="2012600"/>
          </a:xfrm>
          <a:prstGeom prst="rect">
            <a:avLst/>
          </a:prstGeom>
          <a:noFill/>
          <a:ln>
            <a:noFill/>
          </a:ln>
        </p:spPr>
      </p:pic>
      <p:sp>
        <p:nvSpPr>
          <p:cNvPr id="418" name="Google Shape;418;p56"/>
          <p:cNvSpPr txBox="1"/>
          <p:nvPr/>
        </p:nvSpPr>
        <p:spPr>
          <a:xfrm>
            <a:off x="3268750" y="3231075"/>
            <a:ext cx="2775600" cy="67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i="1" lang="en" sz="800">
                <a:solidFill>
                  <a:srgbClr val="441848"/>
                </a:solidFill>
                <a:highlight>
                  <a:srgbClr val="FFFFFF"/>
                </a:highlight>
                <a:latin typeface="Montserrat"/>
                <a:ea typeface="Montserrat"/>
                <a:cs typeface="Montserrat"/>
                <a:sym typeface="Montserrat"/>
              </a:rPr>
              <a:t>C — </a:t>
            </a:r>
            <a:r>
              <a:rPr lang="en" sz="800">
                <a:solidFill>
                  <a:srgbClr val="441848"/>
                </a:solidFill>
                <a:highlight>
                  <a:srgbClr val="FFFFFF"/>
                </a:highlight>
                <a:latin typeface="Montserrat"/>
                <a:ea typeface="Montserrat"/>
                <a:cs typeface="Montserrat"/>
                <a:sym typeface="Montserrat"/>
              </a:rPr>
              <a:t>cell state</a:t>
            </a:r>
            <a:endParaRPr sz="800">
              <a:solidFill>
                <a:srgbClr val="441848"/>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sz="800">
              <a:solidFill>
                <a:srgbClr val="CCCCCC"/>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rPr lang="en" sz="800">
                <a:solidFill>
                  <a:srgbClr val="CCCCCC"/>
                </a:solidFill>
                <a:highlight>
                  <a:srgbClr val="FFFFFF"/>
                </a:highlight>
                <a:latin typeface="Montserrat"/>
                <a:ea typeface="Montserrat"/>
                <a:cs typeface="Montserrat"/>
                <a:sym typeface="Montserrat"/>
              </a:rPr>
              <a:t>Note that the dimension of the cell state is the same as that of the hidden state.</a:t>
            </a:r>
            <a:endParaRPr sz="800">
              <a:solidFill>
                <a:srgbClr val="CCCCCC"/>
              </a:solidFill>
              <a:highlight>
                <a:srgbClr val="FFFFFF"/>
              </a:highlight>
              <a:latin typeface="Montserrat"/>
              <a:ea typeface="Montserrat"/>
              <a:cs typeface="Montserrat"/>
              <a:sym typeface="Montserrat"/>
            </a:endParaRPr>
          </a:p>
        </p:txBody>
      </p:sp>
      <p:pic>
        <p:nvPicPr>
          <p:cNvPr id="419" name="Google Shape;419;p56"/>
          <p:cNvPicPr preferRelativeResize="0"/>
          <p:nvPr/>
        </p:nvPicPr>
        <p:blipFill>
          <a:blip r:embed="rId11">
            <a:alphaModFix/>
          </a:blip>
          <a:stretch>
            <a:fillRect/>
          </a:stretch>
        </p:blipFill>
        <p:spPr>
          <a:xfrm>
            <a:off x="6191511" y="1111175"/>
            <a:ext cx="2849564" cy="2012600"/>
          </a:xfrm>
          <a:prstGeom prst="rect">
            <a:avLst/>
          </a:prstGeom>
          <a:noFill/>
          <a:ln>
            <a:noFill/>
          </a:ln>
        </p:spPr>
      </p:pic>
      <p:sp>
        <p:nvSpPr>
          <p:cNvPr id="420" name="Google Shape;420;p56"/>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400">
                <a:solidFill>
                  <a:srgbClr val="441848"/>
                </a:solidFill>
                <a:latin typeface="Montserrat"/>
                <a:ea typeface="Montserrat"/>
                <a:cs typeface="Montserrat"/>
                <a:sym typeface="Montserrat"/>
              </a:rPr>
              <a:t>… pero no tanto</a:t>
            </a:r>
            <a:endParaRPr b="1" sz="3400">
              <a:solidFill>
                <a:srgbClr val="441848"/>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57"/>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Arquitectura</a:t>
            </a:r>
            <a:endParaRPr b="1" sz="3600">
              <a:solidFill>
                <a:srgbClr val="441848"/>
              </a:solidFill>
              <a:latin typeface="Montserrat"/>
              <a:ea typeface="Montserrat"/>
              <a:cs typeface="Montserrat"/>
              <a:sym typeface="Montserrat"/>
            </a:endParaRPr>
          </a:p>
        </p:txBody>
      </p:sp>
      <p:pic>
        <p:nvPicPr>
          <p:cNvPr id="426" name="Google Shape;426;p57"/>
          <p:cNvPicPr preferRelativeResize="0"/>
          <p:nvPr/>
        </p:nvPicPr>
        <p:blipFill rotWithShape="1">
          <a:blip r:embed="rId3">
            <a:alphaModFix/>
          </a:blip>
          <a:srcRect b="19752" l="4371" r="24205" t="23455"/>
          <a:stretch/>
        </p:blipFill>
        <p:spPr>
          <a:xfrm>
            <a:off x="424275" y="1197750"/>
            <a:ext cx="4278576" cy="1913649"/>
          </a:xfrm>
          <a:prstGeom prst="rect">
            <a:avLst/>
          </a:prstGeom>
          <a:noFill/>
          <a:ln>
            <a:noFill/>
          </a:ln>
        </p:spPr>
      </p:pic>
      <p:pic>
        <p:nvPicPr>
          <p:cNvPr id="427" name="Google Shape;427;p57"/>
          <p:cNvPicPr preferRelativeResize="0"/>
          <p:nvPr/>
        </p:nvPicPr>
        <p:blipFill rotWithShape="1">
          <a:blip r:embed="rId4">
            <a:alphaModFix/>
          </a:blip>
          <a:srcRect b="14621" l="0" r="20653" t="11865"/>
          <a:stretch/>
        </p:blipFill>
        <p:spPr>
          <a:xfrm>
            <a:off x="4421579" y="2424880"/>
            <a:ext cx="4278571" cy="2229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58"/>
          <p:cNvSpPr txBox="1"/>
          <p:nvPr/>
        </p:nvSpPr>
        <p:spPr>
          <a:xfrm>
            <a:off x="986825" y="1645050"/>
            <a:ext cx="7429200" cy="8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Modelado Secuencial</a:t>
            </a:r>
            <a:endParaRPr sz="2400">
              <a:solidFill>
                <a:srgbClr val="441848"/>
              </a:solidFill>
              <a:latin typeface="Montserrat"/>
              <a:ea typeface="Montserrat"/>
              <a:cs typeface="Montserrat"/>
              <a:sym typeface="Montserrat"/>
            </a:endParaRPr>
          </a:p>
        </p:txBody>
      </p:sp>
      <p:pic>
        <p:nvPicPr>
          <p:cNvPr id="433" name="Google Shape;433;p5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434" name="Google Shape;434;p58"/>
          <p:cNvPicPr preferRelativeResize="0"/>
          <p:nvPr/>
        </p:nvPicPr>
        <p:blipFill rotWithShape="1">
          <a:blip r:embed="rId4">
            <a:alphaModFix amt="80000"/>
          </a:blip>
          <a:srcRect b="25722" l="51847" r="2934" t="19314"/>
          <a:stretch/>
        </p:blipFill>
        <p:spPr>
          <a:xfrm>
            <a:off x="2846702" y="2472750"/>
            <a:ext cx="2822263" cy="1986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8" name="Shape 438"/>
        <p:cNvGrpSpPr/>
        <p:nvPr/>
      </p:nvGrpSpPr>
      <p:grpSpPr>
        <a:xfrm>
          <a:off x="0" y="0"/>
          <a:ext cx="0" cy="0"/>
          <a:chOff x="0" y="0"/>
          <a:chExt cx="0" cy="0"/>
        </a:xfrm>
      </p:grpSpPr>
      <p:sp>
        <p:nvSpPr>
          <p:cNvPr id="439" name="Google Shape;439;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41" name="Google Shape;441;p59"/>
          <p:cNvPicPr preferRelativeResize="0"/>
          <p:nvPr/>
        </p:nvPicPr>
        <p:blipFill>
          <a:blip r:embed="rId3">
            <a:alphaModFix/>
          </a:blip>
          <a:stretch>
            <a:fillRect/>
          </a:stretch>
        </p:blipFill>
        <p:spPr>
          <a:xfrm>
            <a:off x="2190750" y="1860575"/>
            <a:ext cx="4762500" cy="2571750"/>
          </a:xfrm>
          <a:prstGeom prst="rect">
            <a:avLst/>
          </a:prstGeom>
          <a:noFill/>
          <a:ln>
            <a:noFill/>
          </a:ln>
        </p:spPr>
      </p:pic>
      <p:pic>
        <p:nvPicPr>
          <p:cNvPr id="442" name="Google Shape;442;p59"/>
          <p:cNvPicPr preferRelativeResize="0"/>
          <p:nvPr/>
        </p:nvPicPr>
        <p:blipFill>
          <a:blip r:embed="rId4">
            <a:alphaModFix/>
          </a:blip>
          <a:stretch>
            <a:fillRect/>
          </a:stretch>
        </p:blipFill>
        <p:spPr>
          <a:xfrm>
            <a:off x="311700" y="232720"/>
            <a:ext cx="4198776" cy="2200150"/>
          </a:xfrm>
          <a:prstGeom prst="rect">
            <a:avLst/>
          </a:prstGeom>
          <a:noFill/>
          <a:ln>
            <a:noFill/>
          </a:ln>
        </p:spPr>
      </p:pic>
      <p:pic>
        <p:nvPicPr>
          <p:cNvPr id="443" name="Google Shape;443;p59"/>
          <p:cNvPicPr preferRelativeResize="0"/>
          <p:nvPr/>
        </p:nvPicPr>
        <p:blipFill>
          <a:blip r:embed="rId5">
            <a:alphaModFix/>
          </a:blip>
          <a:stretch>
            <a:fillRect/>
          </a:stretch>
        </p:blipFill>
        <p:spPr>
          <a:xfrm>
            <a:off x="4718349" y="422944"/>
            <a:ext cx="3001700" cy="1172325"/>
          </a:xfrm>
          <a:prstGeom prst="rect">
            <a:avLst/>
          </a:prstGeom>
          <a:noFill/>
          <a:ln>
            <a:noFill/>
          </a:ln>
        </p:spPr>
      </p:pic>
      <p:pic>
        <p:nvPicPr>
          <p:cNvPr id="444" name="Google Shape;444;p59"/>
          <p:cNvPicPr preferRelativeResize="0"/>
          <p:nvPr/>
        </p:nvPicPr>
        <p:blipFill>
          <a:blip r:embed="rId6">
            <a:alphaModFix/>
          </a:blip>
          <a:stretch>
            <a:fillRect/>
          </a:stretch>
        </p:blipFill>
        <p:spPr>
          <a:xfrm>
            <a:off x="4037375" y="2146475"/>
            <a:ext cx="4924502" cy="2770025"/>
          </a:xfrm>
          <a:prstGeom prst="rect">
            <a:avLst/>
          </a:prstGeom>
          <a:noFill/>
          <a:ln>
            <a:noFill/>
          </a:ln>
        </p:spPr>
      </p:pic>
      <p:pic>
        <p:nvPicPr>
          <p:cNvPr id="445" name="Google Shape;445;p59"/>
          <p:cNvPicPr preferRelativeResize="0"/>
          <p:nvPr/>
        </p:nvPicPr>
        <p:blipFill rotWithShape="1">
          <a:blip r:embed="rId7">
            <a:alphaModFix/>
          </a:blip>
          <a:srcRect b="18661" l="3426" r="26358" t="25347"/>
          <a:stretch/>
        </p:blipFill>
        <p:spPr>
          <a:xfrm>
            <a:off x="2330194" y="1710977"/>
            <a:ext cx="4483613" cy="20110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 name="Shape 449"/>
        <p:cNvGrpSpPr/>
        <p:nvPr/>
      </p:nvGrpSpPr>
      <p:grpSpPr>
        <a:xfrm>
          <a:off x="0" y="0"/>
          <a:ext cx="0" cy="0"/>
          <a:chOff x="0" y="0"/>
          <a:chExt cx="0" cy="0"/>
        </a:xfrm>
      </p:grpSpPr>
      <p:sp>
        <p:nvSpPr>
          <p:cNvPr id="450" name="Google Shape;450;p60"/>
          <p:cNvSpPr txBox="1"/>
          <p:nvPr/>
        </p:nvSpPr>
        <p:spPr>
          <a:xfrm>
            <a:off x="160875" y="710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Modelado Secuencial</a:t>
            </a:r>
            <a:endParaRPr b="1" sz="3600">
              <a:solidFill>
                <a:srgbClr val="441848"/>
              </a:solidFill>
              <a:latin typeface="Montserrat"/>
              <a:ea typeface="Montserrat"/>
              <a:cs typeface="Montserrat"/>
              <a:sym typeface="Montserrat"/>
            </a:endParaRPr>
          </a:p>
        </p:txBody>
      </p:sp>
      <p:pic>
        <p:nvPicPr>
          <p:cNvPr id="451" name="Google Shape;451;p60"/>
          <p:cNvPicPr preferRelativeResize="0"/>
          <p:nvPr/>
        </p:nvPicPr>
        <p:blipFill>
          <a:blip r:embed="rId3">
            <a:alphaModFix/>
          </a:blip>
          <a:stretch>
            <a:fillRect/>
          </a:stretch>
        </p:blipFill>
        <p:spPr>
          <a:xfrm>
            <a:off x="872025" y="841750"/>
            <a:ext cx="6889250" cy="2156450"/>
          </a:xfrm>
          <a:prstGeom prst="rect">
            <a:avLst/>
          </a:prstGeom>
          <a:noFill/>
          <a:ln>
            <a:noFill/>
          </a:ln>
        </p:spPr>
      </p:pic>
      <p:pic>
        <p:nvPicPr>
          <p:cNvPr id="452" name="Google Shape;452;p60"/>
          <p:cNvPicPr preferRelativeResize="0"/>
          <p:nvPr/>
        </p:nvPicPr>
        <p:blipFill>
          <a:blip r:embed="rId4">
            <a:alphaModFix/>
          </a:blip>
          <a:stretch>
            <a:fillRect/>
          </a:stretch>
        </p:blipFill>
        <p:spPr>
          <a:xfrm>
            <a:off x="497597" y="3073701"/>
            <a:ext cx="1124376" cy="1626274"/>
          </a:xfrm>
          <a:prstGeom prst="rect">
            <a:avLst/>
          </a:prstGeom>
          <a:noFill/>
          <a:ln>
            <a:noFill/>
          </a:ln>
        </p:spPr>
      </p:pic>
      <p:pic>
        <p:nvPicPr>
          <p:cNvPr id="453" name="Google Shape;453;p60"/>
          <p:cNvPicPr preferRelativeResize="0"/>
          <p:nvPr/>
        </p:nvPicPr>
        <p:blipFill rotWithShape="1">
          <a:blip r:embed="rId5">
            <a:alphaModFix/>
          </a:blip>
          <a:srcRect b="18847" l="73255" r="0" t="14200"/>
          <a:stretch/>
        </p:blipFill>
        <p:spPr>
          <a:xfrm>
            <a:off x="6151726" y="893349"/>
            <a:ext cx="2834777" cy="38900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 name="Shape 457"/>
        <p:cNvGrpSpPr/>
        <p:nvPr/>
      </p:nvGrpSpPr>
      <p:grpSpPr>
        <a:xfrm>
          <a:off x="0" y="0"/>
          <a:ext cx="0" cy="0"/>
          <a:chOff x="0" y="0"/>
          <a:chExt cx="0" cy="0"/>
        </a:xfrm>
      </p:grpSpPr>
      <p:pic>
        <p:nvPicPr>
          <p:cNvPr id="458" name="Google Shape;458;p61"/>
          <p:cNvPicPr preferRelativeResize="0"/>
          <p:nvPr/>
        </p:nvPicPr>
        <p:blipFill>
          <a:blip r:embed="rId3">
            <a:alphaModFix/>
          </a:blip>
          <a:stretch>
            <a:fillRect/>
          </a:stretch>
        </p:blipFill>
        <p:spPr>
          <a:xfrm>
            <a:off x="324100" y="548449"/>
            <a:ext cx="3330374" cy="1573801"/>
          </a:xfrm>
          <a:prstGeom prst="rect">
            <a:avLst/>
          </a:prstGeom>
          <a:noFill/>
          <a:ln>
            <a:noFill/>
          </a:ln>
        </p:spPr>
      </p:pic>
      <p:pic>
        <p:nvPicPr>
          <p:cNvPr id="459" name="Google Shape;459;p61">
            <a:hlinkClick r:id="rId4"/>
          </p:cNvPr>
          <p:cNvPicPr preferRelativeResize="0"/>
          <p:nvPr/>
        </p:nvPicPr>
        <p:blipFill>
          <a:blip r:embed="rId5">
            <a:alphaModFix/>
          </a:blip>
          <a:stretch>
            <a:fillRect/>
          </a:stretch>
        </p:blipFill>
        <p:spPr>
          <a:xfrm>
            <a:off x="8443925" y="4506950"/>
            <a:ext cx="769924" cy="606224"/>
          </a:xfrm>
          <a:prstGeom prst="rect">
            <a:avLst/>
          </a:prstGeom>
          <a:noFill/>
          <a:ln>
            <a:noFill/>
          </a:ln>
        </p:spPr>
      </p:pic>
      <p:pic>
        <p:nvPicPr>
          <p:cNvPr id="460" name="Google Shape;460;p61"/>
          <p:cNvPicPr preferRelativeResize="0"/>
          <p:nvPr/>
        </p:nvPicPr>
        <p:blipFill>
          <a:blip r:embed="rId6">
            <a:alphaModFix/>
          </a:blip>
          <a:stretch>
            <a:fillRect/>
          </a:stretch>
        </p:blipFill>
        <p:spPr>
          <a:xfrm>
            <a:off x="5152627" y="152400"/>
            <a:ext cx="3838974" cy="4537683"/>
          </a:xfrm>
          <a:prstGeom prst="rect">
            <a:avLst/>
          </a:prstGeom>
          <a:noFill/>
          <a:ln>
            <a:noFill/>
          </a:ln>
        </p:spPr>
      </p:pic>
      <p:pic>
        <p:nvPicPr>
          <p:cNvPr id="461" name="Google Shape;461;p61"/>
          <p:cNvPicPr preferRelativeResize="0"/>
          <p:nvPr/>
        </p:nvPicPr>
        <p:blipFill>
          <a:blip r:embed="rId7">
            <a:alphaModFix/>
          </a:blip>
          <a:stretch>
            <a:fillRect/>
          </a:stretch>
        </p:blipFill>
        <p:spPr>
          <a:xfrm>
            <a:off x="188175" y="1924125"/>
            <a:ext cx="3205172" cy="1750825"/>
          </a:xfrm>
          <a:prstGeom prst="rect">
            <a:avLst/>
          </a:prstGeom>
          <a:noFill/>
          <a:ln>
            <a:noFill/>
          </a:ln>
        </p:spPr>
      </p:pic>
      <p:pic>
        <p:nvPicPr>
          <p:cNvPr id="462" name="Google Shape;462;p61"/>
          <p:cNvPicPr preferRelativeResize="0"/>
          <p:nvPr/>
        </p:nvPicPr>
        <p:blipFill>
          <a:blip r:embed="rId8">
            <a:alphaModFix/>
          </a:blip>
          <a:stretch>
            <a:fillRect/>
          </a:stretch>
        </p:blipFill>
        <p:spPr>
          <a:xfrm>
            <a:off x="226148" y="3590800"/>
            <a:ext cx="2813701" cy="1469900"/>
          </a:xfrm>
          <a:prstGeom prst="rect">
            <a:avLst/>
          </a:prstGeom>
          <a:noFill/>
          <a:ln>
            <a:noFill/>
          </a:ln>
        </p:spPr>
      </p:pic>
      <p:pic>
        <p:nvPicPr>
          <p:cNvPr id="463" name="Google Shape;463;p61"/>
          <p:cNvPicPr preferRelativeResize="0"/>
          <p:nvPr/>
        </p:nvPicPr>
        <p:blipFill>
          <a:blip r:embed="rId9">
            <a:alphaModFix/>
          </a:blip>
          <a:stretch>
            <a:fillRect/>
          </a:stretch>
        </p:blipFill>
        <p:spPr>
          <a:xfrm>
            <a:off x="2520500" y="351125"/>
            <a:ext cx="4219626" cy="1469900"/>
          </a:xfrm>
          <a:prstGeom prst="rect">
            <a:avLst/>
          </a:prstGeom>
          <a:noFill/>
          <a:ln>
            <a:noFill/>
          </a:ln>
        </p:spPr>
      </p:pic>
      <p:pic>
        <p:nvPicPr>
          <p:cNvPr id="464" name="Google Shape;464;p61"/>
          <p:cNvPicPr preferRelativeResize="0"/>
          <p:nvPr/>
        </p:nvPicPr>
        <p:blipFill>
          <a:blip r:embed="rId10">
            <a:alphaModFix/>
          </a:blip>
          <a:stretch>
            <a:fillRect/>
          </a:stretch>
        </p:blipFill>
        <p:spPr>
          <a:xfrm>
            <a:off x="3244200" y="2759551"/>
            <a:ext cx="3392676" cy="1276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62"/>
          <p:cNvSpPr txBox="1"/>
          <p:nvPr/>
        </p:nvSpPr>
        <p:spPr>
          <a:xfrm>
            <a:off x="465675" y="727175"/>
            <a:ext cx="421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Montserrat"/>
                <a:ea typeface="Montserrat"/>
                <a:cs typeface="Montserrat"/>
                <a:sym typeface="Montserrat"/>
                <a:hlinkClick r:id="rId3"/>
              </a:rPr>
              <a:t>https://towardsdatascience.com/animated-rnn-lstm-and-gru-ef124d06cf45</a:t>
            </a:r>
            <a:endParaRPr sz="800">
              <a:latin typeface="Montserrat"/>
              <a:ea typeface="Montserrat"/>
              <a:cs typeface="Montserrat"/>
              <a:sym typeface="Montserrat"/>
            </a:endParaRPr>
          </a:p>
        </p:txBody>
      </p:sp>
      <p:sp>
        <p:nvSpPr>
          <p:cNvPr id="470" name="Google Shape;470;p62"/>
          <p:cNvSpPr txBox="1"/>
          <p:nvPr/>
        </p:nvSpPr>
        <p:spPr>
          <a:xfrm>
            <a:off x="229750" y="3276175"/>
            <a:ext cx="2545500" cy="15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solidFill>
                  <a:srgbClr val="441848"/>
                </a:solidFill>
                <a:highlight>
                  <a:srgbClr val="FFFFFF"/>
                </a:highlight>
                <a:latin typeface="Montserrat"/>
                <a:ea typeface="Montserrat"/>
                <a:cs typeface="Montserrat"/>
                <a:sym typeface="Montserrat"/>
              </a:rPr>
              <a:t>t</a:t>
            </a:r>
            <a:r>
              <a:rPr lang="en" sz="800">
                <a:solidFill>
                  <a:srgbClr val="441848"/>
                </a:solidFill>
                <a:highlight>
                  <a:srgbClr val="FFFFFF"/>
                </a:highlight>
                <a:latin typeface="Montserrat"/>
                <a:ea typeface="Montserrat"/>
                <a:cs typeface="Montserrat"/>
                <a:sym typeface="Montserrat"/>
              </a:rPr>
              <a:t> — time step</a:t>
            </a:r>
            <a:endParaRPr sz="800">
              <a:solidFill>
                <a:srgbClr val="44184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i="1" lang="en" sz="800">
                <a:solidFill>
                  <a:srgbClr val="441848"/>
                </a:solidFill>
                <a:highlight>
                  <a:srgbClr val="FFFFFF"/>
                </a:highlight>
                <a:latin typeface="Montserrat"/>
                <a:ea typeface="Montserrat"/>
                <a:cs typeface="Montserrat"/>
                <a:sym typeface="Montserrat"/>
              </a:rPr>
              <a:t>X — </a:t>
            </a:r>
            <a:r>
              <a:rPr lang="en" sz="800">
                <a:solidFill>
                  <a:srgbClr val="441848"/>
                </a:solidFill>
                <a:highlight>
                  <a:srgbClr val="FFFFFF"/>
                </a:highlight>
                <a:latin typeface="Montserrat"/>
                <a:ea typeface="Montserrat"/>
                <a:cs typeface="Montserrat"/>
                <a:sym typeface="Montserrat"/>
              </a:rPr>
              <a:t>input</a:t>
            </a:r>
            <a:endParaRPr sz="800">
              <a:solidFill>
                <a:srgbClr val="44184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i="1" lang="en" sz="800">
                <a:solidFill>
                  <a:srgbClr val="441848"/>
                </a:solidFill>
                <a:highlight>
                  <a:srgbClr val="FFFFFF"/>
                </a:highlight>
                <a:latin typeface="Montserrat"/>
                <a:ea typeface="Montserrat"/>
                <a:cs typeface="Montserrat"/>
                <a:sym typeface="Montserrat"/>
              </a:rPr>
              <a:t>h — </a:t>
            </a:r>
            <a:r>
              <a:rPr lang="en" sz="800">
                <a:solidFill>
                  <a:srgbClr val="441848"/>
                </a:solidFill>
                <a:highlight>
                  <a:srgbClr val="FFFFFF"/>
                </a:highlight>
                <a:latin typeface="Montserrat"/>
                <a:ea typeface="Montserrat"/>
                <a:cs typeface="Montserrat"/>
                <a:sym typeface="Montserrat"/>
              </a:rPr>
              <a:t>hidden state</a:t>
            </a:r>
            <a:endParaRPr sz="800">
              <a:solidFill>
                <a:srgbClr val="44184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800">
                <a:solidFill>
                  <a:srgbClr val="441848"/>
                </a:solidFill>
                <a:highlight>
                  <a:srgbClr val="FFFFFF"/>
                </a:highlight>
                <a:latin typeface="Montserrat"/>
                <a:ea typeface="Montserrat"/>
                <a:cs typeface="Montserrat"/>
                <a:sym typeface="Montserrat"/>
              </a:rPr>
              <a:t>length of </a:t>
            </a:r>
            <a:r>
              <a:rPr i="1" lang="en" sz="800">
                <a:solidFill>
                  <a:srgbClr val="441848"/>
                </a:solidFill>
                <a:highlight>
                  <a:srgbClr val="FFFFFF"/>
                </a:highlight>
                <a:latin typeface="Montserrat"/>
                <a:ea typeface="Montserrat"/>
                <a:cs typeface="Montserrat"/>
                <a:sym typeface="Montserrat"/>
              </a:rPr>
              <a:t>X — </a:t>
            </a:r>
            <a:r>
              <a:rPr lang="en" sz="800">
                <a:solidFill>
                  <a:srgbClr val="441848"/>
                </a:solidFill>
                <a:highlight>
                  <a:srgbClr val="FFFFFF"/>
                </a:highlight>
                <a:latin typeface="Montserrat"/>
                <a:ea typeface="Montserrat"/>
                <a:cs typeface="Montserrat"/>
                <a:sym typeface="Montserrat"/>
              </a:rPr>
              <a:t>size/dimension of input</a:t>
            </a:r>
            <a:endParaRPr sz="800">
              <a:solidFill>
                <a:srgbClr val="441848"/>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800">
                <a:solidFill>
                  <a:srgbClr val="441848"/>
                </a:solidFill>
                <a:highlight>
                  <a:srgbClr val="FFFFFF"/>
                </a:highlight>
                <a:latin typeface="Montserrat"/>
                <a:ea typeface="Montserrat"/>
                <a:cs typeface="Montserrat"/>
                <a:sym typeface="Montserrat"/>
              </a:rPr>
              <a:t>length of </a:t>
            </a:r>
            <a:r>
              <a:rPr i="1" lang="en" sz="800">
                <a:solidFill>
                  <a:srgbClr val="441848"/>
                </a:solidFill>
                <a:highlight>
                  <a:srgbClr val="FFFFFF"/>
                </a:highlight>
                <a:latin typeface="Montserrat"/>
                <a:ea typeface="Montserrat"/>
                <a:cs typeface="Montserrat"/>
                <a:sym typeface="Montserrat"/>
              </a:rPr>
              <a:t>h — </a:t>
            </a:r>
            <a:r>
              <a:rPr lang="en" sz="800">
                <a:solidFill>
                  <a:srgbClr val="441848"/>
                </a:solidFill>
                <a:highlight>
                  <a:srgbClr val="FFFFFF"/>
                </a:highlight>
                <a:latin typeface="Montserrat"/>
                <a:ea typeface="Montserrat"/>
                <a:cs typeface="Montserrat"/>
                <a:sym typeface="Montserrat"/>
              </a:rPr>
              <a:t>no. of hidden units. </a:t>
            </a:r>
            <a:r>
              <a:rPr lang="en" sz="800">
                <a:solidFill>
                  <a:srgbClr val="B7B7B7"/>
                </a:solidFill>
                <a:highlight>
                  <a:srgbClr val="FFFFFF"/>
                </a:highlight>
                <a:latin typeface="Montserrat"/>
                <a:ea typeface="Montserrat"/>
                <a:cs typeface="Montserrat"/>
                <a:sym typeface="Montserrat"/>
              </a:rPr>
              <a:t>Note that different libraries call them differently, but they mean the same:</a:t>
            </a:r>
            <a:br>
              <a:rPr lang="en" sz="800">
                <a:solidFill>
                  <a:srgbClr val="B7B7B7"/>
                </a:solidFill>
                <a:highlight>
                  <a:srgbClr val="FFFFFF"/>
                </a:highlight>
                <a:latin typeface="Montserrat"/>
                <a:ea typeface="Montserrat"/>
                <a:cs typeface="Montserrat"/>
                <a:sym typeface="Montserrat"/>
              </a:rPr>
            </a:br>
            <a:r>
              <a:rPr lang="en" sz="800">
                <a:solidFill>
                  <a:srgbClr val="B7B7B7"/>
                </a:solidFill>
                <a:highlight>
                  <a:srgbClr val="FFFFFF"/>
                </a:highlight>
                <a:latin typeface="Montserrat"/>
                <a:ea typeface="Montserrat"/>
                <a:cs typeface="Montserrat"/>
                <a:sym typeface="Montserrat"/>
              </a:rPr>
              <a:t>- Keras — </a:t>
            </a:r>
            <a:r>
              <a:rPr lang="en" sz="800" u="sng">
                <a:solidFill>
                  <a:srgbClr val="B7B7B7"/>
                </a:solidFill>
                <a:highlight>
                  <a:srgbClr val="F2F2F2"/>
                </a:highlight>
                <a:latin typeface="Montserrat"/>
                <a:ea typeface="Montserrat"/>
                <a:cs typeface="Montserrat"/>
                <a:sym typeface="Montserrat"/>
                <a:hlinkClick r:id="rId4">
                  <a:extLst>
                    <a:ext uri="{A12FA001-AC4F-418D-AE19-62706E023703}">
                      <ahyp:hlinkClr val="tx"/>
                    </a:ext>
                  </a:extLst>
                </a:hlinkClick>
              </a:rPr>
              <a:t>state_size</a:t>
            </a:r>
            <a:r>
              <a:rPr i="1" lang="en" sz="800">
                <a:solidFill>
                  <a:srgbClr val="B7B7B7"/>
                </a:solidFill>
                <a:highlight>
                  <a:srgbClr val="FFFFFF"/>
                </a:highlight>
                <a:latin typeface="Montserrat"/>
                <a:ea typeface="Montserrat"/>
                <a:cs typeface="Montserrat"/>
                <a:sym typeface="Montserrat"/>
              </a:rPr>
              <a:t> ,</a:t>
            </a:r>
            <a:r>
              <a:rPr lang="en" sz="800" u="sng">
                <a:solidFill>
                  <a:srgbClr val="B7B7B7"/>
                </a:solidFill>
                <a:highlight>
                  <a:srgbClr val="F2F2F2"/>
                </a:highlight>
                <a:latin typeface="Montserrat"/>
                <a:ea typeface="Montserrat"/>
                <a:cs typeface="Montserrat"/>
                <a:sym typeface="Montserrat"/>
                <a:hlinkClick r:id="rId5">
                  <a:extLst>
                    <a:ext uri="{A12FA001-AC4F-418D-AE19-62706E023703}">
                      <ahyp:hlinkClr val="tx"/>
                    </a:ext>
                  </a:extLst>
                </a:hlinkClick>
              </a:rPr>
              <a:t>units</a:t>
            </a:r>
            <a:br>
              <a:rPr lang="en" sz="800" u="sng">
                <a:solidFill>
                  <a:srgbClr val="B7B7B7"/>
                </a:solidFill>
                <a:highlight>
                  <a:srgbClr val="F2F2F2"/>
                </a:highlight>
                <a:latin typeface="Montserrat"/>
                <a:ea typeface="Montserrat"/>
                <a:cs typeface="Montserrat"/>
                <a:sym typeface="Montserrat"/>
                <a:hlinkClick r:id="rId6">
                  <a:extLst>
                    <a:ext uri="{A12FA001-AC4F-418D-AE19-62706E023703}">
                      <ahyp:hlinkClr val="tx"/>
                    </a:ext>
                  </a:extLst>
                </a:hlinkClick>
              </a:rPr>
            </a:br>
            <a:r>
              <a:rPr lang="en" sz="800">
                <a:solidFill>
                  <a:srgbClr val="B7B7B7"/>
                </a:solidFill>
                <a:highlight>
                  <a:srgbClr val="FFFFFF"/>
                </a:highlight>
                <a:latin typeface="Montserrat"/>
                <a:ea typeface="Montserrat"/>
                <a:cs typeface="Montserrat"/>
                <a:sym typeface="Montserrat"/>
              </a:rPr>
              <a:t>- PyTorch — </a:t>
            </a:r>
            <a:r>
              <a:rPr lang="en" sz="800" u="sng">
                <a:solidFill>
                  <a:srgbClr val="B7B7B7"/>
                </a:solidFill>
                <a:highlight>
                  <a:srgbClr val="F2F2F2"/>
                </a:highlight>
                <a:latin typeface="Montserrat"/>
                <a:ea typeface="Montserrat"/>
                <a:cs typeface="Montserrat"/>
                <a:sym typeface="Montserrat"/>
                <a:hlinkClick r:id="rId7">
                  <a:extLst>
                    <a:ext uri="{A12FA001-AC4F-418D-AE19-62706E023703}">
                      <ahyp:hlinkClr val="tx"/>
                    </a:ext>
                  </a:extLst>
                </a:hlinkClick>
              </a:rPr>
              <a:t>hidden_size</a:t>
            </a:r>
            <a:br>
              <a:rPr lang="en" sz="800" u="sng">
                <a:solidFill>
                  <a:srgbClr val="B7B7B7"/>
                </a:solidFill>
                <a:highlight>
                  <a:srgbClr val="F2F2F2"/>
                </a:highlight>
                <a:latin typeface="Montserrat"/>
                <a:ea typeface="Montserrat"/>
                <a:cs typeface="Montserrat"/>
                <a:sym typeface="Montserrat"/>
                <a:hlinkClick r:id="rId8">
                  <a:extLst>
                    <a:ext uri="{A12FA001-AC4F-418D-AE19-62706E023703}">
                      <ahyp:hlinkClr val="tx"/>
                    </a:ext>
                  </a:extLst>
                </a:hlinkClick>
              </a:rPr>
            </a:br>
            <a:r>
              <a:rPr lang="en" sz="800">
                <a:solidFill>
                  <a:srgbClr val="B7B7B7"/>
                </a:solidFill>
                <a:highlight>
                  <a:srgbClr val="FFFFFF"/>
                </a:highlight>
                <a:latin typeface="Montserrat"/>
                <a:ea typeface="Montserrat"/>
                <a:cs typeface="Montserrat"/>
                <a:sym typeface="Montserrat"/>
              </a:rPr>
              <a:t>- TensorFlow — </a:t>
            </a:r>
            <a:r>
              <a:rPr lang="en" sz="800" u="sng">
                <a:solidFill>
                  <a:srgbClr val="B7B7B7"/>
                </a:solidFill>
                <a:highlight>
                  <a:srgbClr val="F2F2F2"/>
                </a:highlight>
                <a:latin typeface="Montserrat"/>
                <a:ea typeface="Montserrat"/>
                <a:cs typeface="Montserrat"/>
                <a:sym typeface="Montserrat"/>
                <a:hlinkClick r:id="rId9">
                  <a:extLst>
                    <a:ext uri="{A12FA001-AC4F-418D-AE19-62706E023703}">
                      <ahyp:hlinkClr val="tx"/>
                    </a:ext>
                  </a:extLst>
                </a:hlinkClick>
              </a:rPr>
              <a:t>num_units</a:t>
            </a:r>
            <a:endParaRPr sz="800" u="sng">
              <a:solidFill>
                <a:srgbClr val="B7B7B7"/>
              </a:solidFill>
              <a:highlight>
                <a:srgbClr val="F2F2F2"/>
              </a:highlight>
              <a:latin typeface="Montserrat"/>
              <a:ea typeface="Montserrat"/>
              <a:cs typeface="Montserrat"/>
              <a:sym typeface="Montserrat"/>
            </a:endParaRPr>
          </a:p>
        </p:txBody>
      </p:sp>
      <p:sp>
        <p:nvSpPr>
          <p:cNvPr id="471" name="Google Shape;471;p62"/>
          <p:cNvSpPr txBox="1"/>
          <p:nvPr/>
        </p:nvSpPr>
        <p:spPr>
          <a:xfrm>
            <a:off x="3268750" y="3231075"/>
            <a:ext cx="2775600" cy="67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i="1" lang="en" sz="800">
                <a:solidFill>
                  <a:srgbClr val="441848"/>
                </a:solidFill>
                <a:highlight>
                  <a:srgbClr val="FFFFFF"/>
                </a:highlight>
                <a:latin typeface="Montserrat"/>
                <a:ea typeface="Montserrat"/>
                <a:cs typeface="Montserrat"/>
                <a:sym typeface="Montserrat"/>
              </a:rPr>
              <a:t>C — </a:t>
            </a:r>
            <a:r>
              <a:rPr lang="en" sz="800">
                <a:solidFill>
                  <a:srgbClr val="441848"/>
                </a:solidFill>
                <a:highlight>
                  <a:srgbClr val="FFFFFF"/>
                </a:highlight>
                <a:latin typeface="Montserrat"/>
                <a:ea typeface="Montserrat"/>
                <a:cs typeface="Montserrat"/>
                <a:sym typeface="Montserrat"/>
              </a:rPr>
              <a:t>cell state</a:t>
            </a:r>
            <a:endParaRPr sz="800">
              <a:solidFill>
                <a:srgbClr val="441848"/>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t/>
            </a:r>
            <a:endParaRPr sz="800">
              <a:solidFill>
                <a:srgbClr val="CCCCCC"/>
              </a:solidFill>
              <a:highlight>
                <a:srgbClr val="FFFFFF"/>
              </a:highlight>
              <a:latin typeface="Montserrat"/>
              <a:ea typeface="Montserrat"/>
              <a:cs typeface="Montserrat"/>
              <a:sym typeface="Montserrat"/>
            </a:endParaRPr>
          </a:p>
          <a:p>
            <a:pPr indent="0" lvl="0" marL="0" rtl="0" algn="l">
              <a:lnSpc>
                <a:spcPct val="100000"/>
              </a:lnSpc>
              <a:spcBef>
                <a:spcPts val="0"/>
              </a:spcBef>
              <a:spcAft>
                <a:spcPts val="0"/>
              </a:spcAft>
              <a:buNone/>
            </a:pPr>
            <a:r>
              <a:rPr lang="en" sz="800">
                <a:solidFill>
                  <a:srgbClr val="CCCCCC"/>
                </a:solidFill>
                <a:highlight>
                  <a:srgbClr val="FFFFFF"/>
                </a:highlight>
                <a:latin typeface="Montserrat"/>
                <a:ea typeface="Montserrat"/>
                <a:cs typeface="Montserrat"/>
                <a:sym typeface="Montserrat"/>
              </a:rPr>
              <a:t>Note that the dimension of the cell state is the same as that of the hidden state.</a:t>
            </a:r>
            <a:endParaRPr sz="800">
              <a:solidFill>
                <a:srgbClr val="CCCCCC"/>
              </a:solidFill>
              <a:highlight>
                <a:srgbClr val="FFFFFF"/>
              </a:highlight>
              <a:latin typeface="Montserrat"/>
              <a:ea typeface="Montserrat"/>
              <a:cs typeface="Montserrat"/>
              <a:sym typeface="Montserrat"/>
            </a:endParaRPr>
          </a:p>
        </p:txBody>
      </p:sp>
      <p:pic>
        <p:nvPicPr>
          <p:cNvPr id="472" name="Google Shape;472;p62"/>
          <p:cNvPicPr preferRelativeResize="0"/>
          <p:nvPr/>
        </p:nvPicPr>
        <p:blipFill>
          <a:blip r:embed="rId10">
            <a:alphaModFix/>
          </a:blip>
          <a:stretch>
            <a:fillRect/>
          </a:stretch>
        </p:blipFill>
        <p:spPr>
          <a:xfrm>
            <a:off x="6191511" y="1111175"/>
            <a:ext cx="2849564" cy="2012600"/>
          </a:xfrm>
          <a:prstGeom prst="rect">
            <a:avLst/>
          </a:prstGeom>
          <a:noFill/>
          <a:ln>
            <a:noFill/>
          </a:ln>
        </p:spPr>
      </p:pic>
      <p:sp>
        <p:nvSpPr>
          <p:cNvPr id="473" name="Google Shape;473;p62"/>
          <p:cNvSpPr txBox="1"/>
          <p:nvPr/>
        </p:nvSpPr>
        <p:spPr>
          <a:xfrm>
            <a:off x="465675" y="223450"/>
            <a:ext cx="6144000" cy="7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400">
                <a:solidFill>
                  <a:srgbClr val="441848"/>
                </a:solidFill>
                <a:latin typeface="Montserrat"/>
                <a:ea typeface="Montserrat"/>
                <a:cs typeface="Montserrat"/>
                <a:sym typeface="Montserrat"/>
              </a:rPr>
              <a:t>Un d</a:t>
            </a:r>
            <a:r>
              <a:rPr b="1" lang="en" sz="3400">
                <a:solidFill>
                  <a:srgbClr val="441848"/>
                </a:solidFill>
                <a:latin typeface="Montserrat"/>
                <a:ea typeface="Montserrat"/>
                <a:cs typeface="Montserrat"/>
                <a:sym typeface="Montserrat"/>
              </a:rPr>
              <a:t>iagrama diferente</a:t>
            </a:r>
            <a:endParaRPr b="1" sz="3400">
              <a:solidFill>
                <a:srgbClr val="441848"/>
              </a:solidFill>
              <a:latin typeface="Montserrat"/>
              <a:ea typeface="Montserrat"/>
              <a:cs typeface="Montserrat"/>
              <a:sym typeface="Montserrat"/>
            </a:endParaRPr>
          </a:p>
        </p:txBody>
      </p:sp>
      <p:pic>
        <p:nvPicPr>
          <p:cNvPr id="474" name="Google Shape;474;p62"/>
          <p:cNvPicPr preferRelativeResize="0"/>
          <p:nvPr/>
        </p:nvPicPr>
        <p:blipFill>
          <a:blip r:embed="rId11">
            <a:alphaModFix/>
          </a:blip>
          <a:stretch>
            <a:fillRect/>
          </a:stretch>
        </p:blipFill>
        <p:spPr>
          <a:xfrm>
            <a:off x="6413049" y="3049775"/>
            <a:ext cx="2730949" cy="1941326"/>
          </a:xfrm>
          <a:prstGeom prst="rect">
            <a:avLst/>
          </a:prstGeom>
          <a:noFill/>
          <a:ln>
            <a:noFill/>
          </a:ln>
        </p:spPr>
      </p:pic>
      <p:pic>
        <p:nvPicPr>
          <p:cNvPr id="475" name="Google Shape;475;p62"/>
          <p:cNvPicPr preferRelativeResize="0"/>
          <p:nvPr/>
        </p:nvPicPr>
        <p:blipFill>
          <a:blip r:embed="rId12">
            <a:alphaModFix/>
          </a:blip>
          <a:stretch>
            <a:fillRect/>
          </a:stretch>
        </p:blipFill>
        <p:spPr>
          <a:xfrm>
            <a:off x="76200" y="1111175"/>
            <a:ext cx="3292624" cy="2448974"/>
          </a:xfrm>
          <a:prstGeom prst="rect">
            <a:avLst/>
          </a:prstGeom>
          <a:noFill/>
          <a:ln>
            <a:noFill/>
          </a:ln>
        </p:spPr>
      </p:pic>
      <p:pic>
        <p:nvPicPr>
          <p:cNvPr id="476" name="Google Shape;476;p62"/>
          <p:cNvPicPr preferRelativeResize="0"/>
          <p:nvPr/>
        </p:nvPicPr>
        <p:blipFill>
          <a:blip r:embed="rId13">
            <a:alphaModFix/>
          </a:blip>
          <a:stretch>
            <a:fillRect/>
          </a:stretch>
        </p:blipFill>
        <p:spPr>
          <a:xfrm>
            <a:off x="229739" y="1111175"/>
            <a:ext cx="5740875" cy="37988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pic>
        <p:nvPicPr>
          <p:cNvPr id="85" name="Google Shape;85;p18"/>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86" name="Google Shape;86;p18"/>
          <p:cNvSpPr txBox="1"/>
          <p:nvPr/>
        </p:nvSpPr>
        <p:spPr>
          <a:xfrm>
            <a:off x="377250" y="958950"/>
            <a:ext cx="8389500" cy="3682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6:30 - 6:35 </a:t>
            </a:r>
            <a:r>
              <a:rPr b="1" lang="en" sz="2000">
                <a:solidFill>
                  <a:srgbClr val="1F1F1F"/>
                </a:solidFill>
                <a:highlight>
                  <a:schemeClr val="lt1"/>
                </a:highlight>
                <a:latin typeface="Montserrat"/>
                <a:ea typeface="Montserrat"/>
                <a:cs typeface="Montserrat"/>
                <a:sym typeface="Montserrat"/>
              </a:rPr>
              <a:t>Saludos </a:t>
            </a:r>
            <a:r>
              <a:rPr lang="en" sz="2000">
                <a:solidFill>
                  <a:srgbClr val="1F1F1F"/>
                </a:solidFill>
                <a:highlight>
                  <a:schemeClr val="lt1"/>
                </a:highlight>
                <a:latin typeface="Montserrat"/>
                <a:ea typeface="Montserrat"/>
                <a:cs typeface="Montserrat"/>
                <a:sym typeface="Montserrat"/>
              </a:rPr>
              <a:t>y</a:t>
            </a:r>
            <a:r>
              <a:rPr b="1" lang="en" sz="2000">
                <a:solidFill>
                  <a:srgbClr val="1F1F1F"/>
                </a:solidFill>
                <a:highlight>
                  <a:schemeClr val="lt1"/>
                </a:highlight>
                <a:latin typeface="Montserrat"/>
                <a:ea typeface="Montserrat"/>
                <a:cs typeface="Montserrat"/>
                <a:sym typeface="Montserrat"/>
              </a:rPr>
              <a:t> anuncios.</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6:35 - 6:40 </a:t>
            </a:r>
            <a:r>
              <a:rPr b="1" lang="en" sz="2000">
                <a:solidFill>
                  <a:srgbClr val="1F1F1F"/>
                </a:solidFill>
                <a:highlight>
                  <a:schemeClr val="lt1"/>
                </a:highlight>
                <a:latin typeface="Montserrat"/>
                <a:ea typeface="Montserrat"/>
                <a:cs typeface="Montserrat"/>
                <a:sym typeface="Montserrat"/>
              </a:rPr>
              <a:t>Objetivos </a:t>
            </a:r>
            <a:r>
              <a:rPr lang="en" sz="2000">
                <a:solidFill>
                  <a:srgbClr val="1F1F1F"/>
                </a:solidFill>
                <a:highlight>
                  <a:schemeClr val="lt1"/>
                </a:highlight>
                <a:latin typeface="Montserrat"/>
                <a:ea typeface="Montserrat"/>
                <a:cs typeface="Montserrat"/>
                <a:sym typeface="Montserrat"/>
              </a:rPr>
              <a:t>de</a:t>
            </a:r>
            <a:r>
              <a:rPr b="1" lang="en" sz="2000">
                <a:solidFill>
                  <a:srgbClr val="1F1F1F"/>
                </a:solidFill>
                <a:highlight>
                  <a:schemeClr val="lt1"/>
                </a:highlight>
                <a:latin typeface="Montserrat"/>
                <a:ea typeface="Montserrat"/>
                <a:cs typeface="Montserrat"/>
                <a:sym typeface="Montserrat"/>
              </a:rPr>
              <a:t> aprendizaje.</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6:40 - 7:20 Presentacion: Modelado secuencial en NLP</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7:20 - 8:10 Notebook:  Generacion Texto.</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8:10 - 8:25 </a:t>
            </a:r>
            <a:r>
              <a:rPr b="1" lang="en" sz="2000">
                <a:solidFill>
                  <a:srgbClr val="1F1F1F"/>
                </a:solidFill>
                <a:highlight>
                  <a:schemeClr val="lt1"/>
                </a:highlight>
                <a:latin typeface="Montserrat"/>
                <a:ea typeface="Montserrat"/>
                <a:cs typeface="Montserrat"/>
                <a:sym typeface="Montserrat"/>
              </a:rPr>
              <a:t>BREAK.</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8:25 - 9:20 </a:t>
            </a:r>
            <a:r>
              <a:rPr lang="en" sz="2000">
                <a:solidFill>
                  <a:srgbClr val="1F1F1F"/>
                </a:solidFill>
                <a:highlight>
                  <a:schemeClr val="lt1"/>
                </a:highlight>
                <a:latin typeface="Montserrat"/>
                <a:ea typeface="Montserrat"/>
                <a:cs typeface="Montserrat"/>
                <a:sym typeface="Montserrat"/>
              </a:rPr>
              <a:t>Notebook+Challenge:  Generación Texto.</a:t>
            </a:r>
            <a:endParaRPr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rgbClr val="FFFFFF"/>
                </a:highlight>
                <a:latin typeface="Montserrat"/>
                <a:ea typeface="Montserrat"/>
                <a:cs typeface="Montserrat"/>
                <a:sym typeface="Montserrat"/>
              </a:rPr>
              <a:t>9:20 - 9:30 </a:t>
            </a:r>
            <a:r>
              <a:rPr b="1" lang="en" sz="2000">
                <a:solidFill>
                  <a:srgbClr val="1F1F1F"/>
                </a:solidFill>
                <a:highlight>
                  <a:srgbClr val="FFFFFF"/>
                </a:highlight>
                <a:latin typeface="Montserrat"/>
                <a:ea typeface="Montserrat"/>
                <a:cs typeface="Montserrat"/>
                <a:sym typeface="Montserrat"/>
              </a:rPr>
              <a:t>Dudas</a:t>
            </a:r>
            <a:r>
              <a:rPr lang="en" sz="2000">
                <a:solidFill>
                  <a:srgbClr val="1F1F1F"/>
                </a:solidFill>
                <a:highlight>
                  <a:srgbClr val="FFFFFF"/>
                </a:highlight>
                <a:latin typeface="Montserrat"/>
                <a:ea typeface="Montserrat"/>
                <a:cs typeface="Montserrat"/>
                <a:sym typeface="Montserrat"/>
              </a:rPr>
              <a:t>, </a:t>
            </a:r>
            <a:r>
              <a:rPr b="1" lang="en" sz="2000">
                <a:solidFill>
                  <a:srgbClr val="1F1F1F"/>
                </a:solidFill>
                <a:highlight>
                  <a:srgbClr val="FFFFFF"/>
                </a:highlight>
                <a:latin typeface="Montserrat"/>
                <a:ea typeface="Montserrat"/>
                <a:cs typeface="Montserrat"/>
                <a:sym typeface="Montserrat"/>
              </a:rPr>
              <a:t>conclusiones </a:t>
            </a:r>
            <a:r>
              <a:rPr lang="en" sz="2000">
                <a:solidFill>
                  <a:srgbClr val="1F1F1F"/>
                </a:solidFill>
                <a:highlight>
                  <a:srgbClr val="FFFFFF"/>
                </a:highlight>
                <a:latin typeface="Montserrat"/>
                <a:ea typeface="Montserrat"/>
                <a:cs typeface="Montserrat"/>
                <a:sym typeface="Montserrat"/>
              </a:rPr>
              <a:t>y despedida.</a:t>
            </a:r>
            <a:endParaRPr sz="2000">
              <a:solidFill>
                <a:srgbClr val="1F1F1F"/>
              </a:solidFill>
              <a:highlight>
                <a:srgbClr val="FFFFFF"/>
              </a:highlight>
              <a:latin typeface="Montserrat"/>
              <a:ea typeface="Montserrat"/>
              <a:cs typeface="Montserrat"/>
              <a:sym typeface="Montserrat"/>
            </a:endParaRPr>
          </a:p>
        </p:txBody>
      </p:sp>
      <p:pic>
        <p:nvPicPr>
          <p:cNvPr id="87" name="Google Shape;87;p18"/>
          <p:cNvPicPr preferRelativeResize="0"/>
          <p:nvPr/>
        </p:nvPicPr>
        <p:blipFill rotWithShape="1">
          <a:blip r:embed="rId4">
            <a:alphaModFix/>
          </a:blip>
          <a:srcRect b="0" l="0" r="0" t="0"/>
          <a:stretch/>
        </p:blipFill>
        <p:spPr>
          <a:xfrm>
            <a:off x="6657475" y="813325"/>
            <a:ext cx="1352075" cy="135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1500000" y="1188150"/>
            <a:ext cx="6144000" cy="18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Recursos y meta-recursos de aprendizaje.</a:t>
            </a:r>
            <a:endParaRPr/>
          </a:p>
        </p:txBody>
      </p:sp>
      <p:pic>
        <p:nvPicPr>
          <p:cNvPr id="93" name="Google Shape;93;p1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94" name="Google Shape;94;p19"/>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95" name="Google Shape;95;p19"/>
          <p:cNvPicPr preferRelativeResize="0"/>
          <p:nvPr/>
        </p:nvPicPr>
        <p:blipFill>
          <a:blip r:embed="rId5">
            <a:alphaModFix/>
          </a:blip>
          <a:stretch>
            <a:fillRect/>
          </a:stretch>
        </p:blipFill>
        <p:spPr>
          <a:xfrm>
            <a:off x="266700" y="428625"/>
            <a:ext cx="3429000" cy="42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nvSpPr>
        <p:spPr>
          <a:xfrm>
            <a:off x="535250" y="1375075"/>
            <a:ext cx="4059900" cy="129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441848"/>
                </a:solidFill>
                <a:latin typeface="Montserrat"/>
                <a:ea typeface="Montserrat"/>
                <a:cs typeface="Montserrat"/>
                <a:sym typeface="Montserrat"/>
              </a:rPr>
              <a:t>Natural Language Processing (NLP) Zero to Hero</a:t>
            </a:r>
            <a:endParaRPr sz="1300"/>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https://www.youtube.com/watch?v=fNxaJsNG3-s&amp;list=PLQY2H8rRoyvzDbLUZkbudP-MFQZwNmU4S</a:t>
            </a:r>
            <a:endParaRPr>
              <a:latin typeface="Montserrat"/>
              <a:ea typeface="Montserrat"/>
              <a:cs typeface="Montserrat"/>
              <a:sym typeface="Montserrat"/>
            </a:endParaRPr>
          </a:p>
        </p:txBody>
      </p:sp>
      <p:sp>
        <p:nvSpPr>
          <p:cNvPr id="101" name="Google Shape;101;p20"/>
          <p:cNvSpPr txBox="1"/>
          <p:nvPr/>
        </p:nvSpPr>
        <p:spPr>
          <a:xfrm>
            <a:off x="535250" y="491600"/>
            <a:ext cx="7606500" cy="79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Natural Language Processing</a:t>
            </a:r>
            <a:endParaRPr b="1" sz="3000">
              <a:solidFill>
                <a:srgbClr val="441848"/>
              </a:solidFill>
              <a:latin typeface="Montserrat"/>
              <a:ea typeface="Montserrat"/>
              <a:cs typeface="Montserrat"/>
              <a:sym typeface="Montserrat"/>
            </a:endParaRPr>
          </a:p>
        </p:txBody>
      </p:sp>
      <p:pic>
        <p:nvPicPr>
          <p:cNvPr id="102" name="Google Shape;102;p20"/>
          <p:cNvPicPr preferRelativeResize="0"/>
          <p:nvPr/>
        </p:nvPicPr>
        <p:blipFill>
          <a:blip r:embed="rId4">
            <a:alphaModFix/>
          </a:blip>
          <a:stretch>
            <a:fillRect/>
          </a:stretch>
        </p:blipFill>
        <p:spPr>
          <a:xfrm>
            <a:off x="6285275" y="1189275"/>
            <a:ext cx="2161099" cy="1382463"/>
          </a:xfrm>
          <a:prstGeom prst="rect">
            <a:avLst/>
          </a:prstGeom>
          <a:noFill/>
          <a:ln>
            <a:noFill/>
          </a:ln>
        </p:spPr>
      </p:pic>
      <p:sp>
        <p:nvSpPr>
          <p:cNvPr id="103" name="Google Shape;103;p20"/>
          <p:cNvSpPr txBox="1"/>
          <p:nvPr/>
        </p:nvSpPr>
        <p:spPr>
          <a:xfrm>
            <a:off x="611450" y="3049663"/>
            <a:ext cx="4059900" cy="111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441848"/>
                </a:solidFill>
                <a:latin typeface="Montserrat"/>
                <a:ea typeface="Montserrat"/>
                <a:cs typeface="Montserrat"/>
                <a:sym typeface="Montserrat"/>
              </a:rPr>
              <a:t>Natural Language Processing in TensorFlow</a:t>
            </a:r>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5"/>
              </a:rPr>
              <a:t>https://www.coursera.org/learn/natural-language-processing-tensorflow</a:t>
            </a:r>
            <a:endParaRPr>
              <a:latin typeface="Montserrat"/>
              <a:ea typeface="Montserrat"/>
              <a:cs typeface="Montserrat"/>
              <a:sym typeface="Montserrat"/>
            </a:endParaRPr>
          </a:p>
        </p:txBody>
      </p:sp>
      <p:pic>
        <p:nvPicPr>
          <p:cNvPr id="104" name="Google Shape;104;p20"/>
          <p:cNvPicPr preferRelativeResize="0"/>
          <p:nvPr/>
        </p:nvPicPr>
        <p:blipFill>
          <a:blip r:embed="rId6">
            <a:alphaModFix/>
          </a:blip>
          <a:stretch>
            <a:fillRect/>
          </a:stretch>
        </p:blipFill>
        <p:spPr>
          <a:xfrm>
            <a:off x="6730200" y="3033575"/>
            <a:ext cx="1182950" cy="1176375"/>
          </a:xfrm>
          <a:prstGeom prst="rect">
            <a:avLst/>
          </a:prstGeom>
          <a:noFill/>
          <a:ln>
            <a:noFill/>
          </a:ln>
        </p:spPr>
      </p:pic>
      <p:pic>
        <p:nvPicPr>
          <p:cNvPr id="105" name="Google Shape;105;p20"/>
          <p:cNvPicPr preferRelativeResize="0"/>
          <p:nvPr/>
        </p:nvPicPr>
        <p:blipFill rotWithShape="1">
          <a:blip r:embed="rId7">
            <a:alphaModFix/>
          </a:blip>
          <a:srcRect b="0" l="13179" r="0" t="0"/>
          <a:stretch/>
        </p:blipFill>
        <p:spPr>
          <a:xfrm>
            <a:off x="6520972" y="4238825"/>
            <a:ext cx="1724698" cy="44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nvSpPr>
        <p:spPr>
          <a:xfrm>
            <a:off x="535250" y="1527475"/>
            <a:ext cx="4059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Montserrat"/>
                <a:ea typeface="Montserrat"/>
                <a:cs typeface="Montserrat"/>
                <a:sym typeface="Montserrat"/>
                <a:hlinkClick r:id="rId3"/>
              </a:rPr>
              <a:t>https://learning.oreilly.com/library/view/hands-on-machine-learning/9781492032632/ch15.html</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u="sng">
                <a:solidFill>
                  <a:schemeClr val="hlink"/>
                </a:solidFill>
                <a:latin typeface="Montserrat"/>
                <a:ea typeface="Montserrat"/>
                <a:cs typeface="Montserrat"/>
                <a:sym typeface="Montserrat"/>
                <a:hlinkClick r:id="rId4"/>
              </a:rPr>
              <a:t>https://www.oreilly.com/library/view/natural-language-processing/9781491978221/</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rPr lang="en" sz="1200" u="sng">
                <a:solidFill>
                  <a:schemeClr val="hlink"/>
                </a:solidFill>
                <a:latin typeface="Montserrat"/>
                <a:ea typeface="Montserrat"/>
                <a:cs typeface="Montserrat"/>
                <a:sym typeface="Montserrat"/>
                <a:hlinkClick r:id="rId5"/>
              </a:rPr>
              <a:t>https://drive.google.com/file/d/16-OgHFu3yXxe65z--0NcAm8fBxai-xDW/view?usp=sharing</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sz="1200" u="sng">
              <a:solidFill>
                <a:schemeClr val="hlink"/>
              </a:solidFill>
              <a:latin typeface="Montserrat"/>
              <a:ea typeface="Montserrat"/>
              <a:cs typeface="Montserrat"/>
              <a:sym typeface="Montserrat"/>
            </a:endParaRPr>
          </a:p>
          <a:p>
            <a:pPr indent="0" lvl="0" marL="0" rtl="0" algn="l">
              <a:spcBef>
                <a:spcPts val="0"/>
              </a:spcBef>
              <a:spcAft>
                <a:spcPts val="0"/>
              </a:spcAft>
              <a:buNone/>
            </a:pPr>
            <a:r>
              <a:rPr lang="en" sz="1200" u="sng">
                <a:solidFill>
                  <a:schemeClr val="hlink"/>
                </a:solidFill>
                <a:latin typeface="Montserrat"/>
                <a:ea typeface="Montserrat"/>
                <a:cs typeface="Montserrat"/>
                <a:sym typeface="Montserrat"/>
              </a:rPr>
              <a:t>https://course.spacy.io/es</a:t>
            </a:r>
            <a:endParaRPr sz="1200" u="sng">
              <a:solidFill>
                <a:schemeClr val="hlink"/>
              </a:solidFill>
              <a:latin typeface="Montserrat"/>
              <a:ea typeface="Montserrat"/>
              <a:cs typeface="Montserrat"/>
              <a:sym typeface="Montserrat"/>
            </a:endParaRPr>
          </a:p>
        </p:txBody>
      </p:sp>
      <p:sp>
        <p:nvSpPr>
          <p:cNvPr id="111" name="Google Shape;111;p21"/>
          <p:cNvSpPr txBox="1"/>
          <p:nvPr/>
        </p:nvSpPr>
        <p:spPr>
          <a:xfrm>
            <a:off x="535250" y="339200"/>
            <a:ext cx="7606500" cy="8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Clr>
                <a:schemeClr val="dk1"/>
              </a:buClr>
              <a:buSzPts val="1100"/>
              <a:buFont typeface="Arial"/>
              <a:buNone/>
            </a:pPr>
            <a:r>
              <a:rPr b="1" lang="en" sz="3000">
                <a:solidFill>
                  <a:srgbClr val="441848"/>
                </a:solidFill>
                <a:latin typeface="Montserrat"/>
                <a:ea typeface="Montserrat"/>
                <a:cs typeface="Montserrat"/>
                <a:sym typeface="Montserrat"/>
              </a:rPr>
              <a:t>Natural Language Processing with...</a:t>
            </a:r>
            <a:endParaRPr b="1" sz="3000">
              <a:solidFill>
                <a:srgbClr val="441848"/>
              </a:solidFill>
              <a:latin typeface="Montserrat"/>
              <a:ea typeface="Montserrat"/>
              <a:cs typeface="Montserrat"/>
              <a:sym typeface="Montserrat"/>
            </a:endParaRPr>
          </a:p>
        </p:txBody>
      </p:sp>
      <p:pic>
        <p:nvPicPr>
          <p:cNvPr id="112" name="Google Shape;112;p21"/>
          <p:cNvPicPr preferRelativeResize="0"/>
          <p:nvPr/>
        </p:nvPicPr>
        <p:blipFill>
          <a:blip r:embed="rId6">
            <a:alphaModFix/>
          </a:blip>
          <a:stretch>
            <a:fillRect/>
          </a:stretch>
        </p:blipFill>
        <p:spPr>
          <a:xfrm>
            <a:off x="5655825" y="1385425"/>
            <a:ext cx="1135575" cy="1402450"/>
          </a:xfrm>
          <a:prstGeom prst="rect">
            <a:avLst/>
          </a:prstGeom>
          <a:noFill/>
          <a:ln>
            <a:noFill/>
          </a:ln>
        </p:spPr>
      </p:pic>
      <p:pic>
        <p:nvPicPr>
          <p:cNvPr id="113" name="Google Shape;113;p21"/>
          <p:cNvPicPr preferRelativeResize="0"/>
          <p:nvPr/>
        </p:nvPicPr>
        <p:blipFill>
          <a:blip r:embed="rId7">
            <a:alphaModFix/>
          </a:blip>
          <a:stretch>
            <a:fillRect/>
          </a:stretch>
        </p:blipFill>
        <p:spPr>
          <a:xfrm>
            <a:off x="6360575" y="1960223"/>
            <a:ext cx="1135575" cy="1490451"/>
          </a:xfrm>
          <a:prstGeom prst="rect">
            <a:avLst/>
          </a:prstGeom>
          <a:noFill/>
          <a:ln>
            <a:noFill/>
          </a:ln>
        </p:spPr>
      </p:pic>
      <p:pic>
        <p:nvPicPr>
          <p:cNvPr id="114" name="Google Shape;114;p21"/>
          <p:cNvPicPr preferRelativeResize="0"/>
          <p:nvPr/>
        </p:nvPicPr>
        <p:blipFill>
          <a:blip r:embed="rId8">
            <a:alphaModFix/>
          </a:blip>
          <a:stretch>
            <a:fillRect/>
          </a:stretch>
        </p:blipFill>
        <p:spPr>
          <a:xfrm>
            <a:off x="7164872" y="1283850"/>
            <a:ext cx="1223779" cy="1605600"/>
          </a:xfrm>
          <a:prstGeom prst="rect">
            <a:avLst/>
          </a:prstGeom>
          <a:noFill/>
          <a:ln>
            <a:noFill/>
          </a:ln>
        </p:spPr>
      </p:pic>
      <p:pic>
        <p:nvPicPr>
          <p:cNvPr id="115" name="Google Shape;115;p21"/>
          <p:cNvPicPr preferRelativeResize="0"/>
          <p:nvPr/>
        </p:nvPicPr>
        <p:blipFill>
          <a:blip r:embed="rId9">
            <a:alphaModFix/>
          </a:blip>
          <a:stretch>
            <a:fillRect/>
          </a:stretch>
        </p:blipFill>
        <p:spPr>
          <a:xfrm>
            <a:off x="5655825" y="3574449"/>
            <a:ext cx="2840125" cy="7779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nvSpPr>
        <p:spPr>
          <a:xfrm>
            <a:off x="611450" y="2287663"/>
            <a:ext cx="4059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chemeClr val="hlink"/>
                </a:solidFill>
                <a:latin typeface="Montserrat"/>
                <a:ea typeface="Montserrat"/>
                <a:cs typeface="Montserrat"/>
                <a:sym typeface="Montserrat"/>
                <a:hlinkClick r:id="rId3"/>
              </a:rPr>
              <a:t>https://stanford.edu/~shervine/teaching/cs-230/cheatsheet-recurrent-neural-networks</a:t>
            </a:r>
            <a:endParaRPr>
              <a:latin typeface="Montserrat"/>
              <a:ea typeface="Montserrat"/>
              <a:cs typeface="Montserrat"/>
              <a:sym typeface="Montserrat"/>
            </a:endParaRPr>
          </a:p>
        </p:txBody>
      </p:sp>
      <p:sp>
        <p:nvSpPr>
          <p:cNvPr id="121" name="Google Shape;121;p22"/>
          <p:cNvSpPr txBox="1"/>
          <p:nvPr/>
        </p:nvSpPr>
        <p:spPr>
          <a:xfrm>
            <a:off x="535250" y="491600"/>
            <a:ext cx="7606500" cy="11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000">
                <a:solidFill>
                  <a:srgbClr val="441848"/>
                </a:solidFill>
                <a:latin typeface="Montserrat"/>
                <a:ea typeface="Montserrat"/>
                <a:cs typeface="Montserrat"/>
                <a:sym typeface="Montserrat"/>
              </a:rPr>
              <a:t>Recurrent Neural Networks cheatsheet</a:t>
            </a:r>
            <a:endParaRPr b="1" sz="30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3000">
              <a:solidFill>
                <a:srgbClr val="441848"/>
              </a:solidFill>
              <a:latin typeface="Montserrat"/>
              <a:ea typeface="Montserrat"/>
              <a:cs typeface="Montserrat"/>
              <a:sym typeface="Montserrat"/>
            </a:endParaRPr>
          </a:p>
        </p:txBody>
      </p:sp>
      <p:pic>
        <p:nvPicPr>
          <p:cNvPr id="122" name="Google Shape;122;p22"/>
          <p:cNvPicPr preferRelativeResize="0"/>
          <p:nvPr/>
        </p:nvPicPr>
        <p:blipFill>
          <a:blip r:embed="rId4">
            <a:alphaModFix/>
          </a:blip>
          <a:stretch>
            <a:fillRect/>
          </a:stretch>
        </p:blipFill>
        <p:spPr>
          <a:xfrm>
            <a:off x="6056132" y="1608800"/>
            <a:ext cx="1932919" cy="2917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